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7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2"/>
            <a:ext cx="12401550" cy="82677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4"/>
            <a:ext cx="9429750" cy="62865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MedEurope400CE-2.jpg" descr="MedEurope400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20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400</a:t>
            </a:r>
            <a:r>
              <a:rPr sz="3000"/>
              <a:t> 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MedEurope813CE-Act3.jpg" descr="MedEurope813CE-Ac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6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 - III</a:t>
            </a:r>
          </a:p>
        </p:txBody>
      </p:sp>
      <p:sp>
        <p:nvSpPr>
          <p:cNvPr id="170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171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2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173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4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175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MedEurope961CE-2.jpg" descr="MedEurope961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78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962</a:t>
            </a:r>
            <a:r>
              <a:rPr sz="3000"/>
              <a:t> 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MedEurope1070CE-3.jpg" descr="MedEurope1070CE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8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962-1066</a:t>
            </a:r>
            <a:r>
              <a:rPr sz="3000"/>
              <a:t> 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MedEurope1070CE-Act1.jpg" descr="MedEurope1070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84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1066-1215</a:t>
            </a:r>
            <a:r>
              <a:rPr sz="3000"/>
              <a:t> CE - I</a:t>
            </a:r>
          </a:p>
        </p:txBody>
      </p:sp>
      <p:sp>
        <p:nvSpPr>
          <p:cNvPr id="185" name="Text"/>
          <p:cNvSpPr txBox="1"/>
          <p:nvPr/>
        </p:nvSpPr>
        <p:spPr>
          <a:xfrm>
            <a:off x="6292750" y="4768849"/>
            <a:ext cx="673300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MedEurope1070CE-3.jpg" descr="MedEurope1070CE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88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1066-1215</a:t>
            </a:r>
            <a:r>
              <a:rPr sz="3000"/>
              <a:t> CE- II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MedEurope1070CE-Act2.jpg" descr="MedEurope1070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9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1066-1215</a:t>
            </a:r>
            <a:r>
              <a:rPr sz="3000"/>
              <a:t> CE - III</a:t>
            </a:r>
          </a:p>
        </p:txBody>
      </p:sp>
      <p:sp>
        <p:nvSpPr>
          <p:cNvPr id="192" name="Jerusalem"/>
          <p:cNvSpPr txBox="1"/>
          <p:nvPr/>
        </p:nvSpPr>
        <p:spPr>
          <a:xfrm>
            <a:off x="11254060" y="7630583"/>
            <a:ext cx="15202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Jerusalem</a:t>
            </a:r>
          </a:p>
        </p:txBody>
      </p:sp>
      <p:sp>
        <p:nvSpPr>
          <p:cNvPr id="193" name="Line"/>
          <p:cNvSpPr/>
          <p:nvPr/>
        </p:nvSpPr>
        <p:spPr>
          <a:xfrm flipV="1">
            <a:off x="10769600" y="8107098"/>
            <a:ext cx="921875" cy="112156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MedEurope1070CE-Act3.jpg" descr="MedEurope1070CE-Ac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96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1066-1215</a:t>
            </a:r>
            <a:r>
              <a:rPr sz="3000"/>
              <a:t> CE - IV</a:t>
            </a:r>
          </a:p>
        </p:txBody>
      </p:sp>
      <p:sp>
        <p:nvSpPr>
          <p:cNvPr id="197" name="Jerusalem"/>
          <p:cNvSpPr txBox="1"/>
          <p:nvPr/>
        </p:nvSpPr>
        <p:spPr>
          <a:xfrm>
            <a:off x="11254060" y="7630583"/>
            <a:ext cx="15202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Jerusalem</a:t>
            </a:r>
          </a:p>
        </p:txBody>
      </p:sp>
      <p:sp>
        <p:nvSpPr>
          <p:cNvPr id="198" name="Line"/>
          <p:cNvSpPr/>
          <p:nvPr/>
        </p:nvSpPr>
        <p:spPr>
          <a:xfrm flipV="1">
            <a:off x="10769600" y="8107098"/>
            <a:ext cx="921875" cy="112156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9" name="Line"/>
          <p:cNvSpPr/>
          <p:nvPr/>
        </p:nvSpPr>
        <p:spPr>
          <a:xfrm flipV="1">
            <a:off x="9575105" y="5281258"/>
            <a:ext cx="856523" cy="219031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0" name="Instead of fighting the Muslims, in 1204 the…"/>
          <p:cNvSpPr/>
          <p:nvPr/>
        </p:nvSpPr>
        <p:spPr>
          <a:xfrm>
            <a:off x="8449733" y="3276600"/>
            <a:ext cx="3629819" cy="21746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Instead of fighting the Muslims, in 1204 the </a:t>
            </a:r>
          </a:p>
          <a:p>
            <a:pPr algn="l"/>
            <a:r>
              <a:t>4th Crusade attacks the </a:t>
            </a:r>
          </a:p>
          <a:p>
            <a:pPr algn="l"/>
            <a:r>
              <a:t>Byzantine (and Christian) city of </a:t>
            </a:r>
            <a:r>
              <a:rPr b="1"/>
              <a:t>Constantinople.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MedEurope1214CE-2.jpg" descr="MedEurope1214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03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</a:t>
            </a:r>
            <a:r>
              <a:rPr sz="3000"/>
              <a:t> 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MedEurope1214CE-Act1.jpg" descr="MedEurope1214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06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1215-1347</a:t>
            </a:r>
            <a:r>
              <a:rPr sz="3000"/>
              <a:t> CE - 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MedEurope1214CE-Act2.jpg" descr="MedEurope1214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0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1215-1347</a:t>
            </a:r>
            <a:r>
              <a:rPr sz="3000"/>
              <a:t> CE - II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MedEurope400CE-Act4.jpg" descr="MedEurope400CE-Act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23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400-500</a:t>
            </a:r>
            <a:r>
              <a:rPr sz="3000"/>
              <a:t> CE</a:t>
            </a:r>
          </a:p>
        </p:txBody>
      </p:sp>
      <p:sp>
        <p:nvSpPr>
          <p:cNvPr id="124" name="Angles, Saxons, Jutes"/>
          <p:cNvSpPr txBox="1"/>
          <p:nvPr/>
        </p:nvSpPr>
        <p:spPr>
          <a:xfrm>
            <a:off x="6097256" y="3397249"/>
            <a:ext cx="313015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Angles, Saxons, Jutes</a:t>
            </a:r>
          </a:p>
        </p:txBody>
      </p:sp>
      <p:sp>
        <p:nvSpPr>
          <p:cNvPr id="125" name="Line"/>
          <p:cNvSpPr/>
          <p:nvPr/>
        </p:nvSpPr>
        <p:spPr>
          <a:xfrm flipV="1">
            <a:off x="5994399" y="3889338"/>
            <a:ext cx="1016001" cy="44657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6" name="Franks"/>
          <p:cNvSpPr txBox="1"/>
          <p:nvPr/>
        </p:nvSpPr>
        <p:spPr>
          <a:xfrm>
            <a:off x="7139425" y="4006849"/>
            <a:ext cx="1045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Franks</a:t>
            </a:r>
          </a:p>
        </p:txBody>
      </p:sp>
      <p:sp>
        <p:nvSpPr>
          <p:cNvPr id="127" name="Line"/>
          <p:cNvSpPr/>
          <p:nvPr/>
        </p:nvSpPr>
        <p:spPr>
          <a:xfrm flipV="1">
            <a:off x="5716719" y="4245876"/>
            <a:ext cx="1317788" cy="28225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8" name="Suebi"/>
          <p:cNvSpPr txBox="1"/>
          <p:nvPr/>
        </p:nvSpPr>
        <p:spPr>
          <a:xfrm>
            <a:off x="7215402" y="4464049"/>
            <a:ext cx="8938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Suebi</a:t>
            </a:r>
          </a:p>
        </p:txBody>
      </p:sp>
      <p:sp>
        <p:nvSpPr>
          <p:cNvPr id="129" name="Line"/>
          <p:cNvSpPr/>
          <p:nvPr/>
        </p:nvSpPr>
        <p:spPr>
          <a:xfrm flipV="1">
            <a:off x="6125626" y="4735672"/>
            <a:ext cx="1035668" cy="44661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0" name="Vandals"/>
          <p:cNvSpPr txBox="1"/>
          <p:nvPr/>
        </p:nvSpPr>
        <p:spPr>
          <a:xfrm>
            <a:off x="7489014" y="4921249"/>
            <a:ext cx="119330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Vandals</a:t>
            </a:r>
          </a:p>
        </p:txBody>
      </p:sp>
      <p:sp>
        <p:nvSpPr>
          <p:cNvPr id="131" name="Huns"/>
          <p:cNvSpPr txBox="1"/>
          <p:nvPr/>
        </p:nvSpPr>
        <p:spPr>
          <a:xfrm>
            <a:off x="10083013" y="5073649"/>
            <a:ext cx="825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Huns</a:t>
            </a:r>
          </a:p>
        </p:txBody>
      </p:sp>
      <p:sp>
        <p:nvSpPr>
          <p:cNvPr id="132" name="Goths"/>
          <p:cNvSpPr txBox="1"/>
          <p:nvPr/>
        </p:nvSpPr>
        <p:spPr>
          <a:xfrm>
            <a:off x="10032188" y="5550462"/>
            <a:ext cx="92749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Goths</a:t>
            </a:r>
          </a:p>
        </p:txBody>
      </p:sp>
      <p:sp>
        <p:nvSpPr>
          <p:cNvPr id="133" name="Line"/>
          <p:cNvSpPr/>
          <p:nvPr/>
        </p:nvSpPr>
        <p:spPr>
          <a:xfrm flipV="1">
            <a:off x="9419159" y="5946406"/>
            <a:ext cx="1035668" cy="44661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300">
        <p:dissolve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MedEurope1347CE-2.jpg" descr="MedEurope1347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12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</a:t>
            </a:r>
            <a:r>
              <a:rPr sz="3000"/>
              <a:t> 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MedEurope1347CE-Act5.jpg" descr="MedEurope1347CE-Act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15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1347-1352</a:t>
            </a:r>
            <a:r>
              <a:rPr sz="3000"/>
              <a:t> 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MedEurope1347CE-Act7.jpg" descr="MedEurope1347CE-Act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18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1352-1450 </a:t>
            </a:r>
            <a:r>
              <a:rPr sz="3000"/>
              <a:t>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MedEurope1450CE-3.jpg" descr="MedEurope1450CE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2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1450 </a:t>
            </a:r>
            <a:r>
              <a:rPr sz="3000"/>
              <a:t>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MedEurope500CE-2.jpg" descr="MedEurope500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36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500</a:t>
            </a:r>
            <a:r>
              <a:rPr sz="3000"/>
              <a:t> 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MedEurope500CE-Act2.jpg" descr="MedEurope500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3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500-711</a:t>
            </a:r>
            <a:r>
              <a:rPr sz="3000"/>
              <a:t> 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MedEurope711CE-2.jpg" descr="MedEurope711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42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711</a:t>
            </a:r>
            <a:r>
              <a:rPr sz="3000"/>
              <a:t> 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MedEurope711CE-Act1.jpg" descr="MedEurope711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45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711-814</a:t>
            </a:r>
            <a:r>
              <a:rPr sz="3000"/>
              <a:t> 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MedEurope813CE-2.jpg" descr="MedEurope813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48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</a:t>
            </a:r>
            <a:r>
              <a:rPr sz="3000"/>
              <a:t> 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MedEurope813CE-Act1.jpg" descr="MedEurope813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5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CE- I</a:t>
            </a:r>
          </a:p>
        </p:txBody>
      </p:sp>
      <p:sp>
        <p:nvSpPr>
          <p:cNvPr id="152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153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4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155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6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157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MedEurope813CE-Act2.jpg" descr="MedEurope813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60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 - II</a:t>
            </a:r>
          </a:p>
        </p:txBody>
      </p:sp>
      <p:sp>
        <p:nvSpPr>
          <p:cNvPr id="161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162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3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164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5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166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