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4" y="-138499"/>
            <a:ext cx="13504629" cy="900308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29" name="Civs3500bce.jpg" descr="Civs3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3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3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3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41" name="3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3500 BCE</a:t>
            </a:r>
          </a:p>
        </p:txBody>
      </p:sp>
      <p:sp>
        <p:nvSpPr>
          <p:cNvPr id="142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3" name="Oval"/>
          <p:cNvSpPr/>
          <p:nvPr/>
        </p:nvSpPr>
        <p:spPr>
          <a:xfrm>
            <a:off x="2351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4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145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146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147" name="The earliest cities in world…"/>
          <p:cNvSpPr txBox="1"/>
          <p:nvPr/>
        </p:nvSpPr>
        <p:spPr>
          <a:xfrm>
            <a:off x="9218661" y="4284761"/>
            <a:ext cx="24222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 in world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history are appearing here</a:t>
            </a:r>
          </a:p>
        </p:txBody>
      </p:sp>
      <p:sp>
        <p:nvSpPr>
          <p:cNvPr id="148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149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150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151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152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153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154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155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156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157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158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159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160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63" name="Civs2500bce.jpg" descr="Civs2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4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64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5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6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70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6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69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73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7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72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75" name="Oval"/>
          <p:cNvSpPr/>
          <p:nvPr/>
        </p:nvSpPr>
        <p:spPr>
          <a:xfrm>
            <a:off x="36973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76" name="2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2500 BCE</a:t>
            </a:r>
          </a:p>
        </p:txBody>
      </p:sp>
      <p:sp>
        <p:nvSpPr>
          <p:cNvPr id="177" name="Mesopotamian…"/>
          <p:cNvSpPr txBox="1"/>
          <p:nvPr/>
        </p:nvSpPr>
        <p:spPr>
          <a:xfrm>
            <a:off x="2443593" y="2847181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8" name="Indus Valley…"/>
          <p:cNvSpPr txBox="1"/>
          <p:nvPr/>
        </p:nvSpPr>
        <p:spPr>
          <a:xfrm>
            <a:off x="4499512" y="3479800"/>
            <a:ext cx="12684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9" name="Egyptian…"/>
          <p:cNvSpPr txBox="1"/>
          <p:nvPr/>
        </p:nvSpPr>
        <p:spPr>
          <a:xfrm>
            <a:off x="13926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0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181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182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183" name="The earliest cities…"/>
          <p:cNvSpPr txBox="1"/>
          <p:nvPr/>
        </p:nvSpPr>
        <p:spPr>
          <a:xfrm>
            <a:off x="9604995" y="42847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  <p:sp>
        <p:nvSpPr>
          <p:cNvPr id="184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185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186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187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188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189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190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191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192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193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194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195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196" name="Cyrus the Great has conquered…"/>
          <p:cNvSpPr txBox="1"/>
          <p:nvPr/>
        </p:nvSpPr>
        <p:spPr>
          <a:xfrm>
            <a:off x="142501" y="8304758"/>
            <a:ext cx="290264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  <p:sp>
        <p:nvSpPr>
          <p:cNvPr id="197" name="Civilization is appearing here…"/>
          <p:cNvSpPr txBox="1"/>
          <p:nvPr/>
        </p:nvSpPr>
        <p:spPr>
          <a:xfrm>
            <a:off x="278708" y="8977510"/>
            <a:ext cx="263023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Civilization is appearing here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again after 1000 years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00" name="Civs1700bce.jpg" descr="Civs17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1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01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02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03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04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07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0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06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10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0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09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12" name="1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1500 BCE</a:t>
            </a:r>
          </a:p>
        </p:txBody>
      </p:sp>
      <p:sp>
        <p:nvSpPr>
          <p:cNvPr id="213" name="Mesopotamian…"/>
          <p:cNvSpPr txBox="1"/>
          <p:nvPr/>
        </p:nvSpPr>
        <p:spPr>
          <a:xfrm>
            <a:off x="23038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4" name="Egyptian…"/>
          <p:cNvSpPr txBox="1"/>
          <p:nvPr/>
        </p:nvSpPr>
        <p:spPr>
          <a:xfrm>
            <a:off x="1303752" y="37274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5" name="Minoan…"/>
          <p:cNvSpPr txBox="1"/>
          <p:nvPr/>
        </p:nvSpPr>
        <p:spPr>
          <a:xfrm>
            <a:off x="927100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6" name="Hittite…"/>
          <p:cNvSpPr txBox="1"/>
          <p:nvPr/>
        </p:nvSpPr>
        <p:spPr>
          <a:xfrm>
            <a:off x="16974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7" name="Chinese…"/>
          <p:cNvSpPr txBox="1"/>
          <p:nvPr/>
        </p:nvSpPr>
        <p:spPr>
          <a:xfrm>
            <a:off x="7920452" y="27185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8" name="Oval"/>
          <p:cNvSpPr/>
          <p:nvPr/>
        </p:nvSpPr>
        <p:spPr>
          <a:xfrm>
            <a:off x="5246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9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220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221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222" name="The earliest cities…"/>
          <p:cNvSpPr txBox="1"/>
          <p:nvPr/>
        </p:nvSpPr>
        <p:spPr>
          <a:xfrm>
            <a:off x="9604995" y="42847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  <p:sp>
        <p:nvSpPr>
          <p:cNvPr id="223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224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225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226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227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228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29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230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231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32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233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234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235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38" name="Civs1027bce.jpg" descr="Civs1027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9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39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45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43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44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48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46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47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50" name="1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1000 BCE</a:t>
            </a:r>
          </a:p>
        </p:txBody>
      </p:sp>
      <p:sp>
        <p:nvSpPr>
          <p:cNvPr id="251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2" name="Egyptian…"/>
          <p:cNvSpPr txBox="1"/>
          <p:nvPr/>
        </p:nvSpPr>
        <p:spPr>
          <a:xfrm>
            <a:off x="1473200" y="410845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3" name="Chinese…"/>
          <p:cNvSpPr txBox="1"/>
          <p:nvPr/>
        </p:nvSpPr>
        <p:spPr>
          <a:xfrm>
            <a:off x="7868294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4" name="Phoenician…"/>
          <p:cNvSpPr txBox="1"/>
          <p:nvPr/>
        </p:nvSpPr>
        <p:spPr>
          <a:xfrm>
            <a:off x="1565274" y="25723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5" name="Kingdom…"/>
          <p:cNvSpPr txBox="1"/>
          <p:nvPr/>
        </p:nvSpPr>
        <p:spPr>
          <a:xfrm>
            <a:off x="1521011" y="315595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56" name="Oval"/>
          <p:cNvSpPr/>
          <p:nvPr/>
        </p:nvSpPr>
        <p:spPr>
          <a:xfrm>
            <a:off x="6008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57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258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259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260" name="The earliest cities…"/>
          <p:cNvSpPr txBox="1"/>
          <p:nvPr/>
        </p:nvSpPr>
        <p:spPr>
          <a:xfrm>
            <a:off x="9604995" y="42847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  <p:sp>
        <p:nvSpPr>
          <p:cNvPr id="261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262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263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264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265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266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67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268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269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270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271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272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273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76" name="Civs700bce.png" descr="Civs700bc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7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77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78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79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80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83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8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82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86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8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85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88" name="7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700 BCE</a:t>
            </a:r>
          </a:p>
        </p:txBody>
      </p:sp>
      <p:sp>
        <p:nvSpPr>
          <p:cNvPr id="289" name="Egyptian…"/>
          <p:cNvSpPr txBox="1"/>
          <p:nvPr/>
        </p:nvSpPr>
        <p:spPr>
          <a:xfrm>
            <a:off x="14180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0" name="Chinese…"/>
          <p:cNvSpPr txBox="1"/>
          <p:nvPr/>
        </p:nvSpPr>
        <p:spPr>
          <a:xfrm>
            <a:off x="7868294" y="28709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1" name="Assyrian…"/>
          <p:cNvSpPr txBox="1"/>
          <p:nvPr/>
        </p:nvSpPr>
        <p:spPr>
          <a:xfrm>
            <a:off x="2344089" y="2895600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92" name="Aryan…"/>
          <p:cNvSpPr txBox="1"/>
          <p:nvPr/>
        </p:nvSpPr>
        <p:spPr>
          <a:xfrm>
            <a:off x="4772087" y="3295650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3" name="Greek…"/>
          <p:cNvSpPr txBox="1"/>
          <p:nvPr/>
        </p:nvSpPr>
        <p:spPr>
          <a:xfrm>
            <a:off x="642312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4" name="Oval"/>
          <p:cNvSpPr/>
          <p:nvPr/>
        </p:nvSpPr>
        <p:spPr>
          <a:xfrm>
            <a:off x="64659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5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296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297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298" name="The earliest cities…"/>
          <p:cNvSpPr txBox="1"/>
          <p:nvPr/>
        </p:nvSpPr>
        <p:spPr>
          <a:xfrm>
            <a:off x="9604995" y="42847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  <p:sp>
        <p:nvSpPr>
          <p:cNvPr id="299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300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301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302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303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04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05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306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07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08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309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310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311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314" name="Civs600bce.jpg" descr="Civs6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5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315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6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7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8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321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319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20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324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322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23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326" name="6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600 BCE</a:t>
            </a:r>
          </a:p>
        </p:txBody>
      </p:sp>
      <p:sp>
        <p:nvSpPr>
          <p:cNvPr id="327" name="Egyptian…"/>
          <p:cNvSpPr txBox="1"/>
          <p:nvPr/>
        </p:nvSpPr>
        <p:spPr>
          <a:xfrm>
            <a:off x="13672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8" name="Chinese…"/>
          <p:cNvSpPr txBox="1"/>
          <p:nvPr/>
        </p:nvSpPr>
        <p:spPr>
          <a:xfrm>
            <a:off x="7868294" y="28979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9" name="Assyrian…"/>
          <p:cNvSpPr txBox="1"/>
          <p:nvPr/>
        </p:nvSpPr>
        <p:spPr>
          <a:xfrm>
            <a:off x="2217089" y="28979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30" name="Aryan…"/>
          <p:cNvSpPr txBox="1"/>
          <p:nvPr/>
        </p:nvSpPr>
        <p:spPr>
          <a:xfrm>
            <a:off x="5051487" y="35427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31" name="Greek…"/>
          <p:cNvSpPr txBox="1"/>
          <p:nvPr/>
        </p:nvSpPr>
        <p:spPr>
          <a:xfrm>
            <a:off x="477212" y="26384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32" name="Oval"/>
          <p:cNvSpPr/>
          <p:nvPr/>
        </p:nvSpPr>
        <p:spPr>
          <a:xfrm>
            <a:off x="66056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33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334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335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336" name="The earliest cities…"/>
          <p:cNvSpPr txBox="1"/>
          <p:nvPr/>
        </p:nvSpPr>
        <p:spPr>
          <a:xfrm>
            <a:off x="9604995" y="4284761"/>
            <a:ext cx="164954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appearing</a:t>
            </a:r>
          </a:p>
        </p:txBody>
      </p:sp>
      <p:sp>
        <p:nvSpPr>
          <p:cNvPr id="337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338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339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340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341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42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43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344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45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46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347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348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349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352" name="Civs500bce.jpg" descr="Civs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63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353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54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55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56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359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35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58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362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360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61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364" name="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500 BCE</a:t>
            </a:r>
          </a:p>
        </p:txBody>
      </p:sp>
      <p:sp>
        <p:nvSpPr>
          <p:cNvPr id="365" name="Chinese…"/>
          <p:cNvSpPr txBox="1"/>
          <p:nvPr/>
        </p:nvSpPr>
        <p:spPr>
          <a:xfrm>
            <a:off x="7958552" y="284718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66" name="Aryan…"/>
          <p:cNvSpPr txBox="1"/>
          <p:nvPr/>
        </p:nvSpPr>
        <p:spPr>
          <a:xfrm>
            <a:off x="5089587" y="3818135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67" name="Greek…"/>
          <p:cNvSpPr txBox="1"/>
          <p:nvPr/>
        </p:nvSpPr>
        <p:spPr>
          <a:xfrm>
            <a:off x="540712" y="24733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68" name="Kingdom…"/>
          <p:cNvSpPr txBox="1"/>
          <p:nvPr/>
        </p:nvSpPr>
        <p:spPr>
          <a:xfrm>
            <a:off x="1571811" y="459740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369" name="Persian…"/>
          <p:cNvSpPr txBox="1"/>
          <p:nvPr/>
        </p:nvSpPr>
        <p:spPr>
          <a:xfrm>
            <a:off x="3284797" y="3009900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70" name="Oval"/>
          <p:cNvSpPr/>
          <p:nvPr/>
        </p:nvSpPr>
        <p:spPr>
          <a:xfrm>
            <a:off x="67453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71" name="Pyramids of Giza…"/>
          <p:cNvSpPr txBox="1"/>
          <p:nvPr/>
        </p:nvSpPr>
        <p:spPr>
          <a:xfrm>
            <a:off x="9594612" y="5162500"/>
            <a:ext cx="1670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Pyramids of Giza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being built</a:t>
            </a:r>
          </a:p>
        </p:txBody>
      </p:sp>
      <p:sp>
        <p:nvSpPr>
          <p:cNvPr id="372" name="Hammurabi has issued…"/>
          <p:cNvSpPr txBox="1"/>
          <p:nvPr/>
        </p:nvSpPr>
        <p:spPr>
          <a:xfrm>
            <a:off x="9547812" y="1880542"/>
            <a:ext cx="21890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Hammurabi has issued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 famous Law Code</a:t>
            </a:r>
          </a:p>
        </p:txBody>
      </p:sp>
      <p:sp>
        <p:nvSpPr>
          <p:cNvPr id="373" name="Well-laid out streets,…"/>
          <p:cNvSpPr txBox="1"/>
          <p:nvPr/>
        </p:nvSpPr>
        <p:spPr>
          <a:xfrm>
            <a:off x="9604995" y="3489573"/>
            <a:ext cx="193891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Well-laid out streets,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drains and sewers</a:t>
            </a:r>
          </a:p>
        </p:txBody>
      </p:sp>
      <p:sp>
        <p:nvSpPr>
          <p:cNvPr id="374" name="The earliest cities in…"/>
          <p:cNvSpPr txBox="1"/>
          <p:nvPr/>
        </p:nvSpPr>
        <p:spPr>
          <a:xfrm>
            <a:off x="9601915" y="4284761"/>
            <a:ext cx="19351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earliest cities in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history are appearing</a:t>
            </a:r>
          </a:p>
        </p:txBody>
      </p:sp>
      <p:sp>
        <p:nvSpPr>
          <p:cNvPr id="375" name="Oracle bones…"/>
          <p:cNvSpPr txBox="1"/>
          <p:nvPr/>
        </p:nvSpPr>
        <p:spPr>
          <a:xfrm>
            <a:off x="9662116" y="7573466"/>
            <a:ext cx="137426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Oracle bones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are in use</a:t>
            </a:r>
          </a:p>
        </p:txBody>
      </p:sp>
      <p:sp>
        <p:nvSpPr>
          <p:cNvPr id="376" name="A great palace has…"/>
          <p:cNvSpPr txBox="1"/>
          <p:nvPr/>
        </p:nvSpPr>
        <p:spPr>
          <a:xfrm>
            <a:off x="9662937" y="5967015"/>
            <a:ext cx="200958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 great palace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been built at Knossos </a:t>
            </a:r>
          </a:p>
        </p:txBody>
      </p:sp>
      <p:sp>
        <p:nvSpPr>
          <p:cNvPr id="377" name="Traders spread the…"/>
          <p:cNvSpPr txBox="1"/>
          <p:nvPr/>
        </p:nvSpPr>
        <p:spPr>
          <a:xfrm>
            <a:off x="9604995" y="2690415"/>
            <a:ext cx="18295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Traders spread the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alphabet from here</a:t>
            </a:r>
          </a:p>
        </p:txBody>
      </p:sp>
      <p:sp>
        <p:nvSpPr>
          <p:cNvPr id="378" name="The Vedas are…"/>
          <p:cNvSpPr txBox="1"/>
          <p:nvPr/>
        </p:nvSpPr>
        <p:spPr>
          <a:xfrm>
            <a:off x="9579662" y="8304758"/>
            <a:ext cx="156457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Vedas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being composed</a:t>
            </a:r>
          </a:p>
        </p:txBody>
      </p:sp>
      <p:sp>
        <p:nvSpPr>
          <p:cNvPr id="379" name="The Zhou dynasty has…"/>
          <p:cNvSpPr txBox="1"/>
          <p:nvPr/>
        </p:nvSpPr>
        <p:spPr>
          <a:xfrm>
            <a:off x="9585912" y="1134169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80" name="The Buddha is…"/>
          <p:cNvSpPr txBox="1"/>
          <p:nvPr/>
        </p:nvSpPr>
        <p:spPr>
          <a:xfrm>
            <a:off x="9646210" y="6813202"/>
            <a:ext cx="140608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Buddha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81" name="Warlijke pharaohs expand…"/>
          <p:cNvSpPr txBox="1"/>
          <p:nvPr/>
        </p:nvSpPr>
        <p:spPr>
          <a:xfrm>
            <a:off x="9525778" y="479028"/>
            <a:ext cx="243630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Warlijke pharaohs expand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Egypt’s borders</a:t>
            </a:r>
          </a:p>
        </p:txBody>
      </p:sp>
      <p:sp>
        <p:nvSpPr>
          <p:cNvPr id="382" name="The Zhou dynasty has…"/>
          <p:cNvSpPr txBox="1"/>
          <p:nvPr/>
        </p:nvSpPr>
        <p:spPr>
          <a:xfrm>
            <a:off x="3118603" y="7619305"/>
            <a:ext cx="25142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Zhou dynasty has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replaced the Shang dynasty</a:t>
            </a:r>
          </a:p>
        </p:txBody>
      </p:sp>
      <p:sp>
        <p:nvSpPr>
          <p:cNvPr id="383" name="Confucius is…"/>
          <p:cNvSpPr txBox="1"/>
          <p:nvPr/>
        </p:nvSpPr>
        <p:spPr>
          <a:xfrm>
            <a:off x="3861171" y="8274347"/>
            <a:ext cx="12578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Confucius is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teaching now</a:t>
            </a:r>
          </a:p>
        </p:txBody>
      </p:sp>
      <p:sp>
        <p:nvSpPr>
          <p:cNvPr id="384" name="King Nebuchadnezzar…"/>
          <p:cNvSpPr txBox="1"/>
          <p:nvPr/>
        </p:nvSpPr>
        <p:spPr>
          <a:xfrm>
            <a:off x="6605720" y="8304758"/>
            <a:ext cx="20834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King Nebuchadnezzar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 reigns</a:t>
            </a:r>
          </a:p>
        </p:txBody>
      </p:sp>
      <p:sp>
        <p:nvSpPr>
          <p:cNvPr id="385" name="The Olympic games are…"/>
          <p:cNvSpPr txBox="1"/>
          <p:nvPr/>
        </p:nvSpPr>
        <p:spPr>
          <a:xfrm>
            <a:off x="269295" y="7619305"/>
            <a:ext cx="225990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The Olympic games are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now held every 4 years</a:t>
            </a:r>
          </a:p>
        </p:txBody>
      </p:sp>
      <p:sp>
        <p:nvSpPr>
          <p:cNvPr id="386" name="Athens has becomes…"/>
          <p:cNvSpPr txBox="1"/>
          <p:nvPr/>
        </p:nvSpPr>
        <p:spPr>
          <a:xfrm>
            <a:off x="6637343" y="7572176"/>
            <a:ext cx="202025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Athens has becomes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democracy</a:t>
            </a:r>
          </a:p>
        </p:txBody>
      </p:sp>
      <p:sp>
        <p:nvSpPr>
          <p:cNvPr id="387" name="Cyrus the Great…"/>
          <p:cNvSpPr txBox="1"/>
          <p:nvPr/>
        </p:nvSpPr>
        <p:spPr>
          <a:xfrm>
            <a:off x="813156" y="8190458"/>
            <a:ext cx="1561339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Cyrus the Great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has conquered </a:t>
            </a: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a huge empire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