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32781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Subtit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1pPr>
            <a:lvl2pPr marL="0" indent="2286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2pPr>
            <a:lvl3pPr marL="0" indent="4572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3pPr>
            <a:lvl4pPr marL="0" indent="6858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4pPr>
            <a:lvl5pPr marL="0" indent="9144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-647700" y="4953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457644" y="-138499"/>
            <a:ext cx="13504629" cy="900308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29" name="Civs3500bce.jpg" descr="Civs3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0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30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1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2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3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36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3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35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39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37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38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41" name="3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3500 BCE</a:t>
            </a:r>
          </a:p>
        </p:txBody>
      </p:sp>
      <p:sp>
        <p:nvSpPr>
          <p:cNvPr id="142" name="Mesopotamian…"/>
          <p:cNvSpPr txBox="1"/>
          <p:nvPr/>
        </p:nvSpPr>
        <p:spPr>
          <a:xfrm>
            <a:off x="2443593" y="30099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43" name="Oval"/>
          <p:cNvSpPr/>
          <p:nvPr/>
        </p:nvSpPr>
        <p:spPr>
          <a:xfrm>
            <a:off x="23511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4" name="The earliest cities…"/>
          <p:cNvSpPr txBox="1"/>
          <p:nvPr/>
        </p:nvSpPr>
        <p:spPr>
          <a:xfrm>
            <a:off x="2369280" y="3598961"/>
            <a:ext cx="164954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earliest cities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appearing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47" name="Civs2500bce.jpg" descr="Civs2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58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48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49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50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51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54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52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53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57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55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56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59" name="Oval"/>
          <p:cNvSpPr/>
          <p:nvPr/>
        </p:nvSpPr>
        <p:spPr>
          <a:xfrm>
            <a:off x="36973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0" name="2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2500 BCE</a:t>
            </a:r>
          </a:p>
        </p:txBody>
      </p:sp>
      <p:sp>
        <p:nvSpPr>
          <p:cNvPr id="161" name="Mesopotamian…"/>
          <p:cNvSpPr txBox="1"/>
          <p:nvPr/>
        </p:nvSpPr>
        <p:spPr>
          <a:xfrm>
            <a:off x="2443593" y="2847181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62" name="Indus Valley…"/>
          <p:cNvSpPr txBox="1"/>
          <p:nvPr/>
        </p:nvSpPr>
        <p:spPr>
          <a:xfrm>
            <a:off x="4499512" y="3479800"/>
            <a:ext cx="12684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Indus Valley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63" name="Egyptian…"/>
          <p:cNvSpPr txBox="1"/>
          <p:nvPr/>
        </p:nvSpPr>
        <p:spPr>
          <a:xfrm>
            <a:off x="1392652" y="3818135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64" name="Pyramids of Giza…"/>
          <p:cNvSpPr txBox="1"/>
          <p:nvPr/>
        </p:nvSpPr>
        <p:spPr>
          <a:xfrm>
            <a:off x="1101598" y="4425255"/>
            <a:ext cx="1670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Pyramids of Giza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being built</a:t>
            </a:r>
          </a:p>
        </p:txBody>
      </p:sp>
      <p:sp>
        <p:nvSpPr>
          <p:cNvPr id="165" name="Well-laid out streets,…"/>
          <p:cNvSpPr txBox="1"/>
          <p:nvPr/>
        </p:nvSpPr>
        <p:spPr>
          <a:xfrm>
            <a:off x="4164288" y="4031902"/>
            <a:ext cx="193891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Well-laid out streets,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drains and sewers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68" name="Civs1700bce.jpg" descr="Civs17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9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69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70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71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72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75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73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74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78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76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77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80" name="1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1500 BCE</a:t>
            </a:r>
          </a:p>
        </p:txBody>
      </p:sp>
      <p:sp>
        <p:nvSpPr>
          <p:cNvPr id="181" name="Mesopotamian…"/>
          <p:cNvSpPr txBox="1"/>
          <p:nvPr/>
        </p:nvSpPr>
        <p:spPr>
          <a:xfrm>
            <a:off x="2303893" y="30099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2" name="Egyptian…"/>
          <p:cNvSpPr txBox="1"/>
          <p:nvPr/>
        </p:nvSpPr>
        <p:spPr>
          <a:xfrm>
            <a:off x="1303752" y="3727450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3" name="Minoan…"/>
          <p:cNvSpPr txBox="1"/>
          <p:nvPr/>
        </p:nvSpPr>
        <p:spPr>
          <a:xfrm>
            <a:off x="927100" y="28471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Minoan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4" name="Hittite…"/>
          <p:cNvSpPr txBox="1"/>
          <p:nvPr/>
        </p:nvSpPr>
        <p:spPr>
          <a:xfrm>
            <a:off x="1697452" y="24010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Hittite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5" name="Chinese…"/>
          <p:cNvSpPr txBox="1"/>
          <p:nvPr/>
        </p:nvSpPr>
        <p:spPr>
          <a:xfrm>
            <a:off x="7920452" y="27185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6" name="Oval"/>
          <p:cNvSpPr/>
          <p:nvPr/>
        </p:nvSpPr>
        <p:spPr>
          <a:xfrm>
            <a:off x="52467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7" name="Hammurabi has issued…"/>
          <p:cNvSpPr txBox="1"/>
          <p:nvPr/>
        </p:nvSpPr>
        <p:spPr>
          <a:xfrm>
            <a:off x="3794712" y="2117973"/>
            <a:ext cx="21890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Hammurabi has issued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his famous Law Code</a:t>
            </a:r>
          </a:p>
        </p:txBody>
      </p:sp>
      <p:sp>
        <p:nvSpPr>
          <p:cNvPr id="188" name="Oracle bones…"/>
          <p:cNvSpPr txBox="1"/>
          <p:nvPr/>
        </p:nvSpPr>
        <p:spPr>
          <a:xfrm>
            <a:off x="7777416" y="3295650"/>
            <a:ext cx="137426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Oracle bones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in use</a:t>
            </a:r>
          </a:p>
        </p:txBody>
      </p:sp>
      <p:sp>
        <p:nvSpPr>
          <p:cNvPr id="189" name="A great palace has…"/>
          <p:cNvSpPr txBox="1"/>
          <p:nvPr/>
        </p:nvSpPr>
        <p:spPr>
          <a:xfrm>
            <a:off x="466404" y="1559123"/>
            <a:ext cx="200958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 great palace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been built at Knossos </a:t>
            </a:r>
          </a:p>
        </p:txBody>
      </p:sp>
      <p:sp>
        <p:nvSpPr>
          <p:cNvPr id="190" name="Warlijke pharaohs expand…"/>
          <p:cNvSpPr txBox="1"/>
          <p:nvPr/>
        </p:nvSpPr>
        <p:spPr>
          <a:xfrm>
            <a:off x="813578" y="4284761"/>
            <a:ext cx="2436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Warlijke pharaohs expand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Egypt’s borders</a:t>
            </a:r>
          </a:p>
        </p:txBody>
      </p:sp>
      <p:sp>
        <p:nvSpPr>
          <p:cNvPr id="191" name="Line"/>
          <p:cNvSpPr/>
          <p:nvPr/>
        </p:nvSpPr>
        <p:spPr>
          <a:xfrm flipH="1" flipV="1">
            <a:off x="1168351" y="2127249"/>
            <a:ext cx="225573" cy="778109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600"/>
            </a:pPr>
          </a:p>
        </p:txBody>
      </p:sp>
      <p:sp>
        <p:nvSpPr>
          <p:cNvPr id="192" name="Line"/>
          <p:cNvSpPr/>
          <p:nvPr/>
        </p:nvSpPr>
        <p:spPr>
          <a:xfrm flipV="1">
            <a:off x="3364307" y="2653522"/>
            <a:ext cx="1080291" cy="394267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6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95" name="Civs1027bce.jpg" descr="Civs1027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6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96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7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8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9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02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00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01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05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03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04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07" name="10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1000 BCE</a:t>
            </a:r>
          </a:p>
        </p:txBody>
      </p:sp>
      <p:sp>
        <p:nvSpPr>
          <p:cNvPr id="208" name="Mesopotamian…"/>
          <p:cNvSpPr txBox="1"/>
          <p:nvPr/>
        </p:nvSpPr>
        <p:spPr>
          <a:xfrm>
            <a:off x="2443593" y="30099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9" name="Egyptian…"/>
          <p:cNvSpPr txBox="1"/>
          <p:nvPr/>
        </p:nvSpPr>
        <p:spPr>
          <a:xfrm>
            <a:off x="1473200" y="4108450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0" name="Chinese…"/>
          <p:cNvSpPr txBox="1"/>
          <p:nvPr/>
        </p:nvSpPr>
        <p:spPr>
          <a:xfrm>
            <a:off x="7868294" y="28471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1" name="Phoenician…"/>
          <p:cNvSpPr txBox="1"/>
          <p:nvPr/>
        </p:nvSpPr>
        <p:spPr>
          <a:xfrm>
            <a:off x="1565274" y="2572345"/>
            <a:ext cx="118344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Phoenician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2" name="Kingdom…"/>
          <p:cNvSpPr txBox="1"/>
          <p:nvPr/>
        </p:nvSpPr>
        <p:spPr>
          <a:xfrm>
            <a:off x="1521011" y="3155950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Israel</a:t>
            </a:r>
          </a:p>
        </p:txBody>
      </p:sp>
      <p:sp>
        <p:nvSpPr>
          <p:cNvPr id="213" name="Oval"/>
          <p:cNvSpPr/>
          <p:nvPr/>
        </p:nvSpPr>
        <p:spPr>
          <a:xfrm>
            <a:off x="60087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4" name="Traders spread the…"/>
          <p:cNvSpPr txBox="1"/>
          <p:nvPr/>
        </p:nvSpPr>
        <p:spPr>
          <a:xfrm>
            <a:off x="484465" y="1572815"/>
            <a:ext cx="18295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Traders spread the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alphabet from here</a:t>
            </a:r>
          </a:p>
        </p:txBody>
      </p:sp>
      <p:sp>
        <p:nvSpPr>
          <p:cNvPr id="215" name="The Vedas are…"/>
          <p:cNvSpPr txBox="1"/>
          <p:nvPr/>
        </p:nvSpPr>
        <p:spPr>
          <a:xfrm>
            <a:off x="4867962" y="3727450"/>
            <a:ext cx="156457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Vedas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being composed</a:t>
            </a:r>
          </a:p>
        </p:txBody>
      </p:sp>
      <p:sp>
        <p:nvSpPr>
          <p:cNvPr id="216" name="The Zhou dynasty has…"/>
          <p:cNvSpPr txBox="1"/>
          <p:nvPr/>
        </p:nvSpPr>
        <p:spPr>
          <a:xfrm>
            <a:off x="6882209" y="3562349"/>
            <a:ext cx="2105026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Shang dynasty</a:t>
            </a:r>
          </a:p>
        </p:txBody>
      </p:sp>
      <p:sp>
        <p:nvSpPr>
          <p:cNvPr id="217" name="Line"/>
          <p:cNvSpPr/>
          <p:nvPr/>
        </p:nvSpPr>
        <p:spPr>
          <a:xfrm flipH="1" flipV="1">
            <a:off x="1003239" y="2189855"/>
            <a:ext cx="563415" cy="563415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6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20" name="Civs700bce.png" descr="Civs700bc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31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21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22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23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24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27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25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26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30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28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29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32" name="7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700 BCE</a:t>
            </a:r>
          </a:p>
        </p:txBody>
      </p:sp>
      <p:sp>
        <p:nvSpPr>
          <p:cNvPr id="233" name="Egyptian…"/>
          <p:cNvSpPr txBox="1"/>
          <p:nvPr/>
        </p:nvSpPr>
        <p:spPr>
          <a:xfrm>
            <a:off x="1418052" y="3818135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4" name="Chinese…"/>
          <p:cNvSpPr txBox="1"/>
          <p:nvPr/>
        </p:nvSpPr>
        <p:spPr>
          <a:xfrm>
            <a:off x="7868294" y="2870993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5" name="Assyrian…"/>
          <p:cNvSpPr txBox="1"/>
          <p:nvPr/>
        </p:nvSpPr>
        <p:spPr>
          <a:xfrm>
            <a:off x="2344089" y="2895600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36" name="Aryan…"/>
          <p:cNvSpPr txBox="1"/>
          <p:nvPr/>
        </p:nvSpPr>
        <p:spPr>
          <a:xfrm>
            <a:off x="4772087" y="3295650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7" name="Greek…"/>
          <p:cNvSpPr txBox="1"/>
          <p:nvPr/>
        </p:nvSpPr>
        <p:spPr>
          <a:xfrm>
            <a:off x="642312" y="25368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8" name="Oval"/>
          <p:cNvSpPr/>
          <p:nvPr/>
        </p:nvSpPr>
        <p:spPr>
          <a:xfrm>
            <a:off x="64659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9" name="The Olympic games are…"/>
          <p:cNvSpPr txBox="1"/>
          <p:nvPr/>
        </p:nvSpPr>
        <p:spPr>
          <a:xfrm>
            <a:off x="586795" y="1134169"/>
            <a:ext cx="225990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Olympic games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now held every 4 years</a:t>
            </a:r>
          </a:p>
        </p:txBody>
      </p:sp>
      <p:sp>
        <p:nvSpPr>
          <p:cNvPr id="240" name="Line"/>
          <p:cNvSpPr/>
          <p:nvPr/>
        </p:nvSpPr>
        <p:spPr>
          <a:xfrm flipV="1">
            <a:off x="1366241" y="1708150"/>
            <a:ext cx="455169" cy="903586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6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43" name="Civs600bce.jpg" descr="Civs6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54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44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45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46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47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50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48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49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53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51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52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55" name="6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600 BCE</a:t>
            </a:r>
          </a:p>
        </p:txBody>
      </p:sp>
      <p:sp>
        <p:nvSpPr>
          <p:cNvPr id="256" name="Egyptian…"/>
          <p:cNvSpPr txBox="1"/>
          <p:nvPr/>
        </p:nvSpPr>
        <p:spPr>
          <a:xfrm>
            <a:off x="1367252" y="3818135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57" name="Chinese…"/>
          <p:cNvSpPr txBox="1"/>
          <p:nvPr/>
        </p:nvSpPr>
        <p:spPr>
          <a:xfrm>
            <a:off x="7868294" y="28979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58" name="Babylonian…"/>
          <p:cNvSpPr txBox="1"/>
          <p:nvPr/>
        </p:nvSpPr>
        <p:spPr>
          <a:xfrm>
            <a:off x="2106119" y="2897981"/>
            <a:ext cx="119395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Babylonian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59" name="Aryan…"/>
          <p:cNvSpPr txBox="1"/>
          <p:nvPr/>
        </p:nvSpPr>
        <p:spPr>
          <a:xfrm>
            <a:off x="5051487" y="3542704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60" name="Greek…"/>
          <p:cNvSpPr txBox="1"/>
          <p:nvPr/>
        </p:nvSpPr>
        <p:spPr>
          <a:xfrm>
            <a:off x="477212" y="26384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61" name="Oval"/>
          <p:cNvSpPr/>
          <p:nvPr/>
        </p:nvSpPr>
        <p:spPr>
          <a:xfrm>
            <a:off x="6605691" y="7068492"/>
            <a:ext cx="377619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62" name="King Nebuchadnezzar…"/>
          <p:cNvSpPr txBox="1"/>
          <p:nvPr/>
        </p:nvSpPr>
        <p:spPr>
          <a:xfrm>
            <a:off x="2541720" y="1880542"/>
            <a:ext cx="20834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King Nebuchadnezzar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 reigns</a:t>
            </a:r>
          </a:p>
        </p:txBody>
      </p:sp>
      <p:sp>
        <p:nvSpPr>
          <p:cNvPr id="263" name="Line"/>
          <p:cNvSpPr/>
          <p:nvPr/>
        </p:nvSpPr>
        <p:spPr>
          <a:xfrm flipV="1">
            <a:off x="2981179" y="2414238"/>
            <a:ext cx="450503" cy="774007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6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66" name="Civs500bce.jpg" descr="Civs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77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67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68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69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70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73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71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72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76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7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75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78" name="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500 BCE</a:t>
            </a:r>
          </a:p>
        </p:txBody>
      </p:sp>
      <p:sp>
        <p:nvSpPr>
          <p:cNvPr id="279" name="Chinese…"/>
          <p:cNvSpPr txBox="1"/>
          <p:nvPr/>
        </p:nvSpPr>
        <p:spPr>
          <a:xfrm>
            <a:off x="7958552" y="2847181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80" name="Aryan…"/>
          <p:cNvSpPr txBox="1"/>
          <p:nvPr/>
        </p:nvSpPr>
        <p:spPr>
          <a:xfrm>
            <a:off x="5089587" y="3818135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81" name="Greek…"/>
          <p:cNvSpPr txBox="1"/>
          <p:nvPr/>
        </p:nvSpPr>
        <p:spPr>
          <a:xfrm>
            <a:off x="540712" y="24733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82" name="Kingdom…"/>
          <p:cNvSpPr txBox="1"/>
          <p:nvPr/>
        </p:nvSpPr>
        <p:spPr>
          <a:xfrm>
            <a:off x="1571811" y="4597400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Kush</a:t>
            </a:r>
          </a:p>
        </p:txBody>
      </p:sp>
      <p:sp>
        <p:nvSpPr>
          <p:cNvPr id="283" name="Persian…"/>
          <p:cNvSpPr txBox="1"/>
          <p:nvPr/>
        </p:nvSpPr>
        <p:spPr>
          <a:xfrm>
            <a:off x="3284797" y="3009900"/>
            <a:ext cx="85555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Persian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84" name="Oval"/>
          <p:cNvSpPr/>
          <p:nvPr/>
        </p:nvSpPr>
        <p:spPr>
          <a:xfrm>
            <a:off x="6745391" y="7068492"/>
            <a:ext cx="377619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85" name="The Buddha is…"/>
          <p:cNvSpPr txBox="1"/>
          <p:nvPr/>
        </p:nvSpPr>
        <p:spPr>
          <a:xfrm>
            <a:off x="4946456" y="4284761"/>
            <a:ext cx="1406082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Buddha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286" name="Confucius is…"/>
          <p:cNvSpPr txBox="1"/>
          <p:nvPr/>
        </p:nvSpPr>
        <p:spPr>
          <a:xfrm>
            <a:off x="7873714" y="3295650"/>
            <a:ext cx="1257872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Confucius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287" name="Athens has becomes…"/>
          <p:cNvSpPr txBox="1"/>
          <p:nvPr/>
        </p:nvSpPr>
        <p:spPr>
          <a:xfrm>
            <a:off x="287343" y="3009900"/>
            <a:ext cx="202025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Athens has becomes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democracy</a:t>
            </a:r>
          </a:p>
        </p:txBody>
      </p:sp>
      <p:sp>
        <p:nvSpPr>
          <p:cNvPr id="288" name="Cyrus the Great…"/>
          <p:cNvSpPr txBox="1"/>
          <p:nvPr/>
        </p:nvSpPr>
        <p:spPr>
          <a:xfrm>
            <a:off x="2931907" y="3504158"/>
            <a:ext cx="1561339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Cyrus the Great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has conquered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huge empire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2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