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Roman_gov_1L.psd" descr="Roman_gov_1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Line"/>
          <p:cNvSpPr/>
          <p:nvPr/>
        </p:nvSpPr>
        <p:spPr>
          <a:xfrm flipV="1">
            <a:off x="4418818" y="1590400"/>
            <a:ext cx="1394882" cy="139488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The early Roman community was divided…"/>
          <p:cNvSpPr txBox="1"/>
          <p:nvPr/>
        </p:nvSpPr>
        <p:spPr>
          <a:xfrm>
            <a:off x="3838814" y="5611388"/>
            <a:ext cx="5327172" cy="704445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 sz="1900"/>
            </a:pPr>
            <a:r>
              <a:t>The early Roman community was divided</a:t>
            </a:r>
          </a:p>
          <a:p>
            <a:pPr algn="l">
              <a:defRPr i="1" sz="1900"/>
            </a:pPr>
            <a:r>
              <a:t>into two groups:</a:t>
            </a:r>
          </a:p>
        </p:txBody>
      </p:sp>
      <p:sp>
        <p:nvSpPr>
          <p:cNvPr id="124" name="Line"/>
          <p:cNvSpPr/>
          <p:nvPr/>
        </p:nvSpPr>
        <p:spPr>
          <a:xfrm flipV="1">
            <a:off x="3870345" y="6998033"/>
            <a:ext cx="1008746" cy="55174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" name="Line"/>
          <p:cNvSpPr/>
          <p:nvPr/>
        </p:nvSpPr>
        <p:spPr>
          <a:xfrm flipV="1">
            <a:off x="3917758" y="7680901"/>
            <a:ext cx="913920" cy="41408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Early Rome was ruled by…"/>
          <p:cNvSpPr txBox="1"/>
          <p:nvPr/>
        </p:nvSpPr>
        <p:spPr>
          <a:xfrm>
            <a:off x="2910636" y="2893670"/>
            <a:ext cx="2928164" cy="77856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Early Rome was ruled by </a:t>
            </a:r>
          </a:p>
          <a:p>
            <a:pPr>
              <a:defRPr i="1" sz="1900"/>
            </a:pPr>
            <a:r>
              <a:t>a series of kings.</a:t>
            </a:r>
            <a:r>
              <a:rPr i="0" sz="2400"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</p:txBody>
      </p:sp>
      <p:sp>
        <p:nvSpPr>
          <p:cNvPr id="127" name="…the rich and powerful Patricians…"/>
          <p:cNvSpPr txBox="1"/>
          <p:nvPr/>
        </p:nvSpPr>
        <p:spPr>
          <a:xfrm>
            <a:off x="4771764" y="6661703"/>
            <a:ext cx="4014496" cy="4123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…the rich and powerful Patricians…</a:t>
            </a:r>
          </a:p>
        </p:txBody>
      </p:sp>
      <p:sp>
        <p:nvSpPr>
          <p:cNvPr id="128" name="…and the rest."/>
          <p:cNvSpPr txBox="1"/>
          <p:nvPr/>
        </p:nvSpPr>
        <p:spPr>
          <a:xfrm>
            <a:off x="4778044" y="7301501"/>
            <a:ext cx="1722146" cy="4123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…and the rest.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Roman_gov_10L.psd" descr="Roman_gov_10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In the 1st century BCE, the Roman state fell into a major crisis. The main actors are shown here."/>
          <p:cNvSpPr txBox="1"/>
          <p:nvPr/>
        </p:nvSpPr>
        <p:spPr>
          <a:xfrm>
            <a:off x="2045941" y="807711"/>
            <a:ext cx="3044757" cy="12886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In the 1st century BCE, the Roman state fell into a major crisis. The main actors are shown here.</a:t>
            </a:r>
          </a:p>
        </p:txBody>
      </p:sp>
      <p:sp>
        <p:nvSpPr>
          <p:cNvPr id="189" name="The senate was…"/>
          <p:cNvSpPr txBox="1"/>
          <p:nvPr/>
        </p:nvSpPr>
        <p:spPr>
          <a:xfrm>
            <a:off x="8858615" y="2496811"/>
            <a:ext cx="1976235" cy="1288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The senate was </a:t>
            </a:r>
          </a:p>
          <a:p>
            <a:pPr>
              <a:defRPr i="1" sz="1900"/>
            </a:pPr>
            <a:r>
              <a:t>faction-ridden </a:t>
            </a:r>
          </a:p>
          <a:p>
            <a:pPr>
              <a:defRPr i="1" sz="1900"/>
            </a:pPr>
            <a:r>
              <a:t>and unable </a:t>
            </a:r>
          </a:p>
          <a:p>
            <a:pPr>
              <a:defRPr i="1" sz="1900"/>
            </a:pPr>
            <a:r>
              <a:t>to act decisively. </a:t>
            </a:r>
          </a:p>
        </p:txBody>
      </p:sp>
      <p:sp>
        <p:nvSpPr>
          <p:cNvPr id="190" name="Line"/>
          <p:cNvSpPr/>
          <p:nvPr/>
        </p:nvSpPr>
        <p:spPr>
          <a:xfrm flipV="1">
            <a:off x="9800167" y="1763832"/>
            <a:ext cx="2" cy="75500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1" name="Line"/>
          <p:cNvSpPr/>
          <p:nvPr/>
        </p:nvSpPr>
        <p:spPr>
          <a:xfrm flipH="1" flipV="1">
            <a:off x="8597199" y="1433314"/>
            <a:ext cx="1188047" cy="34959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The tribunes were the agents of…"/>
          <p:cNvSpPr txBox="1"/>
          <p:nvPr/>
        </p:nvSpPr>
        <p:spPr>
          <a:xfrm>
            <a:off x="6432738" y="4109711"/>
            <a:ext cx="4247351" cy="704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The tribunes were the agents of</a:t>
            </a:r>
          </a:p>
          <a:p>
            <a:pPr>
              <a:defRPr i="1" sz="1900"/>
            </a:pPr>
            <a:r>
              <a:t>different factions and blocked change.</a:t>
            </a:r>
          </a:p>
        </p:txBody>
      </p:sp>
      <p:sp>
        <p:nvSpPr>
          <p:cNvPr id="193" name="Line"/>
          <p:cNvSpPr/>
          <p:nvPr/>
        </p:nvSpPr>
        <p:spPr>
          <a:xfrm flipV="1">
            <a:off x="8105986" y="2458615"/>
            <a:ext cx="2" cy="166137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The Roman mob could be bribed to support one…"/>
          <p:cNvSpPr txBox="1"/>
          <p:nvPr/>
        </p:nvSpPr>
        <p:spPr>
          <a:xfrm>
            <a:off x="2093908" y="5108778"/>
            <a:ext cx="5481117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The Roman mob could be bribed to support one </a:t>
            </a:r>
          </a:p>
          <a:p>
            <a:pPr>
              <a:defRPr i="1" sz="1900"/>
            </a:pPr>
            <a:r>
              <a:t>faction or another, and fuelled organised</a:t>
            </a:r>
          </a:p>
          <a:p>
            <a:pPr>
              <a:defRPr i="1" sz="1900"/>
            </a:pPr>
            <a:r>
              <a:t>crime. This was heavily involved in politics.</a:t>
            </a:r>
          </a:p>
        </p:txBody>
      </p:sp>
      <p:sp>
        <p:nvSpPr>
          <p:cNvPr id="195" name="Line"/>
          <p:cNvSpPr/>
          <p:nvPr/>
        </p:nvSpPr>
        <p:spPr>
          <a:xfrm flipV="1">
            <a:off x="4432553" y="3092271"/>
            <a:ext cx="1600864" cy="200433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6" name="Proconsuls with loyal and powerful armies under their command…"/>
          <p:cNvSpPr txBox="1"/>
          <p:nvPr/>
        </p:nvSpPr>
        <p:spPr>
          <a:xfrm>
            <a:off x="2075004" y="8514647"/>
            <a:ext cx="7093725" cy="7044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Proconsuls with loyal and powerful armies under their command</a:t>
            </a:r>
          </a:p>
          <a:p>
            <a:pPr>
              <a:defRPr i="1" sz="1900"/>
            </a:pPr>
            <a:r>
              <a:t>became a major threat, launching a series of civil wars.</a:t>
            </a:r>
          </a:p>
        </p:txBody>
      </p:sp>
      <p:sp>
        <p:nvSpPr>
          <p:cNvPr id="197" name="Line"/>
          <p:cNvSpPr/>
          <p:nvPr/>
        </p:nvSpPr>
        <p:spPr>
          <a:xfrm flipV="1">
            <a:off x="4744769" y="7493449"/>
            <a:ext cx="1" cy="102194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Roman_gov_11L.psd" descr="Roman_gov_11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In 31 BCE, the Roman civil wars ended when a man called Octavian emerged as the sole master of the Roman world."/>
          <p:cNvSpPr txBox="1"/>
          <p:nvPr/>
        </p:nvSpPr>
        <p:spPr>
          <a:xfrm>
            <a:off x="2065472" y="856394"/>
            <a:ext cx="2444878" cy="27491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Civil war after civil war followed, as powerful proconsuls fought for control. Finally, a leader called Octavian emerged as the sole master of the Roman world.</a:t>
            </a:r>
          </a:p>
        </p:txBody>
      </p:sp>
      <p:sp>
        <p:nvSpPr>
          <p:cNvPr id="203" name="Octavian was the adopted son and heir of the…"/>
          <p:cNvSpPr txBox="1"/>
          <p:nvPr/>
        </p:nvSpPr>
        <p:spPr>
          <a:xfrm>
            <a:off x="2203682" y="4693081"/>
            <a:ext cx="5154881" cy="704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Octavian was the adopted son and heir of the </a:t>
            </a:r>
          </a:p>
          <a:p>
            <a:pPr>
              <a:defRPr i="1" sz="1900"/>
            </a:pPr>
            <a:r>
              <a:t>famous proconsul and dictator Julius Caesar.</a:t>
            </a:r>
          </a:p>
        </p:txBody>
      </p:sp>
      <p:sp>
        <p:nvSpPr>
          <p:cNvPr id="204" name="Line"/>
          <p:cNvSpPr/>
          <p:nvPr/>
        </p:nvSpPr>
        <p:spPr>
          <a:xfrm flipV="1">
            <a:off x="3874094" y="4330699"/>
            <a:ext cx="1273640" cy="33631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Line"/>
          <p:cNvSpPr/>
          <p:nvPr/>
        </p:nvSpPr>
        <p:spPr>
          <a:xfrm flipH="1">
            <a:off x="6211998" y="6233025"/>
            <a:ext cx="290849" cy="118795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6" name="But how would Octavian place his rule on enduring foundations?"/>
          <p:cNvSpPr txBox="1"/>
          <p:nvPr/>
        </p:nvSpPr>
        <p:spPr>
          <a:xfrm>
            <a:off x="6898647" y="8059891"/>
            <a:ext cx="3952077" cy="704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But how would Octavian place his rule on enduring foundations?</a:t>
            </a:r>
          </a:p>
        </p:txBody>
      </p:sp>
      <p:sp>
        <p:nvSpPr>
          <p:cNvPr id="207" name="His defeat of his rival Mark Antony…"/>
          <p:cNvSpPr txBox="1"/>
          <p:nvPr/>
        </p:nvSpPr>
        <p:spPr>
          <a:xfrm>
            <a:off x="6246583" y="5931974"/>
            <a:ext cx="4626434" cy="7044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Octavian’s defeat of his rival Mark Antony</a:t>
            </a:r>
          </a:p>
          <a:p>
            <a:pPr>
              <a:defRPr i="1" sz="1900"/>
            </a:pPr>
            <a:r>
              <a:t>left him in control of all Roman armies.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1" name="Roman_gov_12L.psd" descr="Roman_gov_12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Line"/>
          <p:cNvSpPr/>
          <p:nvPr/>
        </p:nvSpPr>
        <p:spPr>
          <a:xfrm>
            <a:off x="4276594" y="3244973"/>
            <a:ext cx="1120509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Line"/>
          <p:cNvSpPr/>
          <p:nvPr/>
        </p:nvSpPr>
        <p:spPr>
          <a:xfrm>
            <a:off x="7840927" y="2629892"/>
            <a:ext cx="1" cy="99609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4" name="Line"/>
          <p:cNvSpPr/>
          <p:nvPr/>
        </p:nvSpPr>
        <p:spPr>
          <a:xfrm flipV="1">
            <a:off x="4500540" y="5343061"/>
            <a:ext cx="1543482" cy="129478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5" name="Line"/>
          <p:cNvSpPr/>
          <p:nvPr/>
        </p:nvSpPr>
        <p:spPr>
          <a:xfrm>
            <a:off x="3602952" y="1228491"/>
            <a:ext cx="1035790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Line"/>
          <p:cNvSpPr/>
          <p:nvPr/>
        </p:nvSpPr>
        <p:spPr>
          <a:xfrm flipH="1" flipV="1">
            <a:off x="9595775" y="2380489"/>
            <a:ext cx="759852" cy="202551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Line"/>
          <p:cNvSpPr/>
          <p:nvPr/>
        </p:nvSpPr>
        <p:spPr>
          <a:xfrm flipH="1" flipV="1">
            <a:off x="3887589" y="7719825"/>
            <a:ext cx="312077" cy="78083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In 27 BCE Octavian took the name Augustus - “Revered one”."/>
          <p:cNvSpPr txBox="1"/>
          <p:nvPr/>
        </p:nvSpPr>
        <p:spPr>
          <a:xfrm>
            <a:off x="2083986" y="591320"/>
            <a:ext cx="2098870" cy="1288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In 27 BCE Octavian took the name Augustus - “Revered one”.</a:t>
            </a:r>
          </a:p>
        </p:txBody>
      </p:sp>
      <p:sp>
        <p:nvSpPr>
          <p:cNvPr id="219" name="Line"/>
          <p:cNvSpPr/>
          <p:nvPr/>
        </p:nvSpPr>
        <p:spPr>
          <a:xfrm>
            <a:off x="4764898" y="3613282"/>
            <a:ext cx="3095590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Line"/>
          <p:cNvSpPr/>
          <p:nvPr/>
        </p:nvSpPr>
        <p:spPr>
          <a:xfrm flipH="1" flipV="1">
            <a:off x="6689989" y="5251839"/>
            <a:ext cx="1700874" cy="158712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He allocated half the provinces to the senate, but kept all the provinces with armies in them under his own control."/>
          <p:cNvSpPr txBox="1"/>
          <p:nvPr/>
        </p:nvSpPr>
        <p:spPr>
          <a:xfrm>
            <a:off x="4296757" y="4891324"/>
            <a:ext cx="4411286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He left half the provinces under the control of the senate, but kept control of those with armies stationed in them.</a:t>
            </a:r>
          </a:p>
        </p:txBody>
      </p:sp>
      <p:sp>
        <p:nvSpPr>
          <p:cNvPr id="222" name="Line"/>
          <p:cNvSpPr/>
          <p:nvPr/>
        </p:nvSpPr>
        <p:spPr>
          <a:xfrm flipV="1">
            <a:off x="4450227" y="8228265"/>
            <a:ext cx="773244" cy="22589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3" name="He appointed men loyal to…"/>
          <p:cNvSpPr txBox="1"/>
          <p:nvPr/>
        </p:nvSpPr>
        <p:spPr>
          <a:xfrm>
            <a:off x="2219526" y="8466374"/>
            <a:ext cx="4951300" cy="7044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He appointed men loyal to himself to run the provinces and armies under his control.</a:t>
            </a:r>
          </a:p>
        </p:txBody>
      </p:sp>
      <p:sp>
        <p:nvSpPr>
          <p:cNvPr id="224" name="He created the Praetorian Guard, to protect him and help control the Roman mob."/>
          <p:cNvSpPr txBox="1"/>
          <p:nvPr/>
        </p:nvSpPr>
        <p:spPr>
          <a:xfrm>
            <a:off x="9370524" y="4259994"/>
            <a:ext cx="1534646" cy="24570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He created the Praetorian Guard, to protect him and help control the Roman mob. </a:t>
            </a:r>
          </a:p>
        </p:txBody>
      </p:sp>
      <p:sp>
        <p:nvSpPr>
          <p:cNvPr id="225" name="Line"/>
          <p:cNvSpPr/>
          <p:nvPr/>
        </p:nvSpPr>
        <p:spPr>
          <a:xfrm flipV="1">
            <a:off x="4286001" y="3241349"/>
            <a:ext cx="1" cy="72984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6" name="Line"/>
          <p:cNvSpPr/>
          <p:nvPr/>
        </p:nvSpPr>
        <p:spPr>
          <a:xfrm>
            <a:off x="4289294" y="3956173"/>
            <a:ext cx="1120509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7" name="He respected the senate and the old magistracies, but restricted their powers."/>
          <p:cNvSpPr txBox="1"/>
          <p:nvPr/>
        </p:nvSpPr>
        <p:spPr>
          <a:xfrm>
            <a:off x="4523383" y="3474626"/>
            <a:ext cx="3070190" cy="9965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He respected the senate and the old magistracies, but restricted their powers.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1" name="Roman_gov_13L.psd" descr="Roman_gov_13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In 27 BCE Octavian took the name Augustus, “revered one”."/>
          <p:cNvSpPr txBox="1"/>
          <p:nvPr/>
        </p:nvSpPr>
        <p:spPr>
          <a:xfrm>
            <a:off x="1997738" y="672244"/>
            <a:ext cx="2428938" cy="704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Augustus was the first Roman emperor.</a:t>
            </a:r>
          </a:p>
        </p:txBody>
      </p:sp>
      <p:sp>
        <p:nvSpPr>
          <p:cNvPr id="233" name="Line"/>
          <p:cNvSpPr/>
          <p:nvPr/>
        </p:nvSpPr>
        <p:spPr>
          <a:xfrm flipV="1">
            <a:off x="3023217" y="3092463"/>
            <a:ext cx="675968" cy="127700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4" name="Line"/>
          <p:cNvSpPr/>
          <p:nvPr/>
        </p:nvSpPr>
        <p:spPr>
          <a:xfrm flipH="1" flipV="1">
            <a:off x="7339955" y="2587861"/>
            <a:ext cx="303395" cy="72090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5" name="Line"/>
          <p:cNvSpPr/>
          <p:nvPr/>
        </p:nvSpPr>
        <p:spPr>
          <a:xfrm flipH="1">
            <a:off x="6775556" y="3218383"/>
            <a:ext cx="444092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6" name="Line"/>
          <p:cNvSpPr/>
          <p:nvPr/>
        </p:nvSpPr>
        <p:spPr>
          <a:xfrm flipH="1" flipV="1">
            <a:off x="4013067" y="5583119"/>
            <a:ext cx="1462684" cy="216273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Line"/>
          <p:cNvSpPr/>
          <p:nvPr/>
        </p:nvSpPr>
        <p:spPr>
          <a:xfrm flipH="1" flipV="1">
            <a:off x="2820592" y="5407322"/>
            <a:ext cx="420275" cy="112147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8" name="He appointed officials…"/>
          <p:cNvSpPr txBox="1"/>
          <p:nvPr/>
        </p:nvSpPr>
        <p:spPr>
          <a:xfrm>
            <a:off x="1991249" y="4240944"/>
            <a:ext cx="2739904" cy="18728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The emperors appointed their own officials to help them govern. Some worked in Rome, others in the provinces. </a:t>
            </a:r>
          </a:p>
        </p:txBody>
      </p:sp>
      <p:sp>
        <p:nvSpPr>
          <p:cNvPr id="239" name="Senators continued to hold the old magistracies, but these now served as stepping stones to high posts in the emperor’s service."/>
          <p:cNvSpPr txBox="1"/>
          <p:nvPr/>
        </p:nvSpPr>
        <p:spPr>
          <a:xfrm>
            <a:off x="6921233" y="3087788"/>
            <a:ext cx="2297175" cy="21649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Senators continued to hold the old magistracies, but these now served as stepping stones to high posts in the emperor’s service.</a:t>
            </a:r>
          </a:p>
        </p:txBody>
      </p:sp>
      <p:sp>
        <p:nvSpPr>
          <p:cNvPr id="240" name="Line"/>
          <p:cNvSpPr/>
          <p:nvPr/>
        </p:nvSpPr>
        <p:spPr>
          <a:xfrm>
            <a:off x="6924306" y="5430656"/>
            <a:ext cx="2593910" cy="231397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1" name="Line"/>
          <p:cNvSpPr/>
          <p:nvPr/>
        </p:nvSpPr>
        <p:spPr>
          <a:xfrm flipV="1">
            <a:off x="5260302" y="7871575"/>
            <a:ext cx="4194150" cy="70724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2" name="Line"/>
          <p:cNvSpPr/>
          <p:nvPr/>
        </p:nvSpPr>
        <p:spPr>
          <a:xfrm flipV="1">
            <a:off x="8231877" y="7871286"/>
            <a:ext cx="1302677" cy="70782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3" name="Local affairs were handled by the city councils and their officials."/>
          <p:cNvSpPr txBox="1"/>
          <p:nvPr/>
        </p:nvSpPr>
        <p:spPr>
          <a:xfrm>
            <a:off x="9296594" y="7250589"/>
            <a:ext cx="1896079" cy="15807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Local affairs were handled by the city councils and their officials.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2" name="Roman_gov_2L.psd" descr="Roman_gov_2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Line"/>
          <p:cNvSpPr/>
          <p:nvPr/>
        </p:nvSpPr>
        <p:spPr>
          <a:xfrm flipV="1">
            <a:off x="8626818" y="3564867"/>
            <a:ext cx="1" cy="113030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4" name="The kings were advised by a council of the…"/>
          <p:cNvSpPr txBox="1"/>
          <p:nvPr/>
        </p:nvSpPr>
        <p:spPr>
          <a:xfrm>
            <a:off x="6361125" y="4378528"/>
            <a:ext cx="4430662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The kings were advised by a council of the leading members of the community - the Senate. They were all Patricians.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Roman_gov_3L.psd" descr="Roman_gov_3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ine"/>
          <p:cNvSpPr/>
          <p:nvPr/>
        </p:nvSpPr>
        <p:spPr>
          <a:xfrm flipV="1">
            <a:off x="3959918" y="4529414"/>
            <a:ext cx="912874" cy="77615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0" name="Line"/>
          <p:cNvSpPr/>
          <p:nvPr/>
        </p:nvSpPr>
        <p:spPr>
          <a:xfrm flipH="1" flipV="1">
            <a:off x="5188778" y="4539146"/>
            <a:ext cx="756693" cy="75669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1" name="All Roman men, whether Patricians or Plebeians, served as…"/>
          <p:cNvSpPr txBox="1"/>
          <p:nvPr/>
        </p:nvSpPr>
        <p:spPr>
          <a:xfrm>
            <a:off x="3228682" y="3953078"/>
            <a:ext cx="6584100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All Roman men, whether Patricians or Plebeians, served as </a:t>
            </a:r>
          </a:p>
          <a:p>
            <a:pPr>
              <a:defRPr i="1" sz="1900"/>
            </a:pPr>
            <a:r>
              <a:t>soldiers in the Roman army. They were also members of</a:t>
            </a:r>
          </a:p>
          <a:p>
            <a:pPr>
              <a:defRPr i="1" sz="1900"/>
            </a:pPr>
            <a:r>
              <a:t>various assemblies, which voted on important matters.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Roman_gov_4L.psd" descr="Roman_gov_4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When the last king was expelled from Rome,…"/>
          <p:cNvSpPr txBox="1"/>
          <p:nvPr/>
        </p:nvSpPr>
        <p:spPr>
          <a:xfrm>
            <a:off x="2081589" y="915661"/>
            <a:ext cx="2551815" cy="21649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When the last king was expelled from Rome, his place as head of state was taken by two elected magistrates, called consuls.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Roman_gov_5L.psd" descr="Roman_gov_5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ver time, as Rome became more powerful and wealthy,…"/>
          <p:cNvSpPr txBox="1"/>
          <p:nvPr/>
        </p:nvSpPr>
        <p:spPr>
          <a:xfrm>
            <a:off x="3667048" y="3921328"/>
            <a:ext cx="6280304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Over time, as Rome became more powerful and wealthy,</a:t>
            </a:r>
          </a:p>
          <a:p>
            <a:pPr>
              <a:defRPr i="1" sz="1900"/>
            </a:pPr>
            <a:r>
              <a:t>more magistrates were needed to handle </a:t>
            </a:r>
          </a:p>
          <a:p>
            <a:pPr>
              <a:defRPr i="1" sz="1900"/>
            </a:pPr>
            <a:r>
              <a:t>the growing complexity of government.</a:t>
            </a:r>
          </a:p>
        </p:txBody>
      </p:sp>
      <p:sp>
        <p:nvSpPr>
          <p:cNvPr id="152" name="Line"/>
          <p:cNvSpPr/>
          <p:nvPr/>
        </p:nvSpPr>
        <p:spPr>
          <a:xfrm flipV="1">
            <a:off x="5096933" y="2654299"/>
            <a:ext cx="676277" cy="127000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6" name="Roman_gov_6L.psd" descr="Roman_gov_6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Line"/>
          <p:cNvSpPr/>
          <p:nvPr/>
        </p:nvSpPr>
        <p:spPr>
          <a:xfrm flipV="1">
            <a:off x="9311481" y="4562280"/>
            <a:ext cx="962800" cy="338701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8" name="Line"/>
          <p:cNvSpPr/>
          <p:nvPr/>
        </p:nvSpPr>
        <p:spPr>
          <a:xfrm flipH="1">
            <a:off x="6850289" y="6913944"/>
            <a:ext cx="891952" cy="89195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A struggle between the Patricians and Plebeians…"/>
          <p:cNvSpPr txBox="1"/>
          <p:nvPr/>
        </p:nvSpPr>
        <p:spPr>
          <a:xfrm>
            <a:off x="5380182" y="7826578"/>
            <a:ext cx="5530065" cy="1288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 sz="1900"/>
            </a:pPr>
            <a:r>
              <a:t>A struggle between the Patricians and Plebeians </a:t>
            </a:r>
          </a:p>
          <a:p>
            <a:pPr algn="l">
              <a:defRPr i="1" sz="1900"/>
            </a:pPr>
            <a:r>
              <a:t>led to the Plebeians getting their own assembly. </a:t>
            </a:r>
          </a:p>
          <a:p>
            <a:pPr algn="l">
              <a:defRPr i="1" sz="1900"/>
            </a:pPr>
            <a:r>
              <a:t>This assembly elected officers called tribunes, to protect the Plebeians’ interests.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Roman_gov_7L.psd" descr="Roman_gov_7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Line"/>
          <p:cNvSpPr/>
          <p:nvPr/>
        </p:nvSpPr>
        <p:spPr>
          <a:xfrm flipV="1">
            <a:off x="4718784" y="2720084"/>
            <a:ext cx="867696" cy="169951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5" name="Line"/>
          <p:cNvSpPr/>
          <p:nvPr/>
        </p:nvSpPr>
        <p:spPr>
          <a:xfrm flipV="1">
            <a:off x="6921866" y="3023180"/>
            <a:ext cx="928680" cy="173679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6" name="Plebeians then won the right to be elected for…"/>
          <p:cNvSpPr txBox="1"/>
          <p:nvPr/>
        </p:nvSpPr>
        <p:spPr>
          <a:xfrm>
            <a:off x="3030964" y="4442028"/>
            <a:ext cx="5029405" cy="7044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Plebeians then won the right to be elected to</a:t>
            </a:r>
          </a:p>
          <a:p>
            <a:pPr>
              <a:defRPr i="1" sz="1900"/>
            </a:pPr>
            <a:r>
              <a:t>public office and sit in the senate.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Roman_gov_8L.psd" descr="Roman_gov_8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oman armies now operated throughout…"/>
          <p:cNvSpPr txBox="1"/>
          <p:nvPr/>
        </p:nvSpPr>
        <p:spPr>
          <a:xfrm>
            <a:off x="2161560" y="8038244"/>
            <a:ext cx="4640428" cy="7044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1900"/>
            </a:pPr>
            <a:r>
              <a:t>Roman armies now operated throughout</a:t>
            </a:r>
          </a:p>
          <a:p>
            <a:pPr algn="l">
              <a:defRPr i="1" sz="1900"/>
            </a:pPr>
            <a:r>
              <a:t>the Italian Peninsula, often far from Rome.</a:t>
            </a:r>
          </a:p>
        </p:txBody>
      </p:sp>
      <p:sp>
        <p:nvSpPr>
          <p:cNvPr id="172" name="Line"/>
          <p:cNvSpPr/>
          <p:nvPr/>
        </p:nvSpPr>
        <p:spPr>
          <a:xfrm flipV="1">
            <a:off x="2933700" y="3825015"/>
            <a:ext cx="1" cy="420652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3" name="Line"/>
          <p:cNvSpPr/>
          <p:nvPr/>
        </p:nvSpPr>
        <p:spPr>
          <a:xfrm>
            <a:off x="7349066" y="6519333"/>
            <a:ext cx="1016002" cy="101600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Most of Italy had come under Roman…"/>
          <p:cNvSpPr txBox="1"/>
          <p:nvPr/>
        </p:nvSpPr>
        <p:spPr>
          <a:xfrm>
            <a:off x="6584627" y="6816928"/>
            <a:ext cx="4729468" cy="12886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1900"/>
            </a:pPr>
            <a:r>
              <a:t>Most of Italy had come under Roman </a:t>
            </a:r>
          </a:p>
          <a:p>
            <a:pPr algn="l">
              <a:defRPr i="1" sz="1900"/>
            </a:pPr>
            <a:r>
              <a:t>control by 270 BCE. The cities were </a:t>
            </a:r>
          </a:p>
          <a:p>
            <a:pPr algn="l">
              <a:defRPr i="1" sz="1900"/>
            </a:pPr>
            <a:r>
              <a:t>allowed to run their own affairs so long as </a:t>
            </a:r>
          </a:p>
          <a:p>
            <a:pPr algn="l">
              <a:defRPr i="1" sz="1900"/>
            </a:pPr>
            <a:r>
              <a:t>they remained loyal allies of Rome.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8" name="Roman_gov_9L.psd" descr="Roman_gov_9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-1016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he senate now became much…"/>
          <p:cNvSpPr txBox="1"/>
          <p:nvPr/>
        </p:nvSpPr>
        <p:spPr>
          <a:xfrm>
            <a:off x="7108815" y="6450557"/>
            <a:ext cx="3837886" cy="15807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 sz="1900"/>
            </a:pPr>
            <a:r>
              <a:t>The senate now became much </a:t>
            </a:r>
          </a:p>
          <a:p>
            <a:pPr algn="l">
              <a:defRPr i="1" sz="1900"/>
            </a:pPr>
            <a:r>
              <a:t>more important, as it supervised </a:t>
            </a:r>
          </a:p>
          <a:p>
            <a:pPr algn="l">
              <a:defRPr i="1" sz="1900"/>
            </a:pPr>
            <a:r>
              <a:t>the proconsuls and propraetors</a:t>
            </a:r>
          </a:p>
          <a:p>
            <a:pPr algn="l">
              <a:defRPr i="1" sz="1900"/>
            </a:pPr>
            <a:r>
              <a:t>and took responsibility for Rome’s foreign policy.</a:t>
            </a:r>
          </a:p>
        </p:txBody>
      </p:sp>
      <p:sp>
        <p:nvSpPr>
          <p:cNvPr id="180" name="Line"/>
          <p:cNvSpPr/>
          <p:nvPr/>
        </p:nvSpPr>
        <p:spPr>
          <a:xfrm flipV="1">
            <a:off x="9177866" y="2063600"/>
            <a:ext cx="2" cy="446195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Line"/>
          <p:cNvSpPr/>
          <p:nvPr/>
        </p:nvSpPr>
        <p:spPr>
          <a:xfrm flipH="1" flipV="1">
            <a:off x="8439510" y="1607496"/>
            <a:ext cx="750741" cy="43297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2" name="Line"/>
          <p:cNvSpPr/>
          <p:nvPr/>
        </p:nvSpPr>
        <p:spPr>
          <a:xfrm flipH="1" flipV="1">
            <a:off x="2696533" y="5718195"/>
            <a:ext cx="210808" cy="79115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3" name="As Roman power expanded overseas, new provinces were placed under the control of ex-consuls (where large armies were needed) and ex-praetors."/>
          <p:cNvSpPr txBox="1"/>
          <p:nvPr/>
        </p:nvSpPr>
        <p:spPr>
          <a:xfrm>
            <a:off x="1976483" y="2941311"/>
            <a:ext cx="2139726" cy="30412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As Roman power expanded overseas, new provinces were placed under the control of ex-consuls (where large armies were needed) and ex-praetors.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