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III</a:t>
            </a:r>
          </a:p>
        </p:txBody>
      </p:sp>
      <p:sp>
        <p:nvSpPr>
          <p:cNvPr id="212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1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1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1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2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23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25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The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542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27" name="Line"/>
          <p:cNvSpPr/>
          <p:nvPr/>
        </p:nvSpPr>
        <p:spPr>
          <a:xfrm flipH="1">
            <a:off x="10122032" y="2929152"/>
            <a:ext cx="857912" cy="12838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Viking settlers (known as the Rus) have established a huge new state in what is now Russia and Ukraine."/>
          <p:cNvSpPr/>
          <p:nvPr/>
        </p:nvSpPr>
        <p:spPr>
          <a:xfrm>
            <a:off x="9584266" y="694266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  <p:sp>
        <p:nvSpPr>
          <p:cNvPr id="229" name="Line"/>
          <p:cNvSpPr/>
          <p:nvPr/>
        </p:nvSpPr>
        <p:spPr>
          <a:xfrm flipH="1">
            <a:off x="8352499" y="6456445"/>
            <a:ext cx="1894484" cy="76224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0" name="The Bulgars have taken a large chunk of territory from the Byzantines."/>
          <p:cNvSpPr/>
          <p:nvPr/>
        </p:nvSpPr>
        <p:spPr>
          <a:xfrm>
            <a:off x="9757072" y="5272318"/>
            <a:ext cx="2976365" cy="17694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Bulgars have taken a large chunk of territory from the </a:t>
            </a:r>
            <a:r>
              <a:rPr b="1"/>
              <a:t>Byzantines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962-1066</a:t>
            </a:r>
            <a:r>
              <a:rPr sz="3000"/>
              <a:t> CE</a:t>
            </a:r>
          </a:p>
        </p:txBody>
      </p:sp>
      <p:sp>
        <p:nvSpPr>
          <p:cNvPr id="234" name="Line"/>
          <p:cNvSpPr/>
          <p:nvPr/>
        </p:nvSpPr>
        <p:spPr>
          <a:xfrm flipH="1" flipV="1">
            <a:off x="3064172" y="3642625"/>
            <a:ext cx="1309788" cy="225930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Feudalism has now developed fully in France, and is spreading to Italy, Germany, England and Spain."/>
          <p:cNvSpPr/>
          <p:nvPr/>
        </p:nvSpPr>
        <p:spPr>
          <a:xfrm>
            <a:off x="169333" y="161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36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4045016" y="7366151"/>
            <a:ext cx="2464685" cy="83388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The bishops of Rome, the popes, are increasingly claiming spiritual and secular leadership in Christendom."/>
          <p:cNvSpPr/>
          <p:nvPr/>
        </p:nvSpPr>
        <p:spPr>
          <a:xfrm>
            <a:off x="186266" y="7149207"/>
            <a:ext cx="3816881" cy="20632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in Christendom.</a:t>
            </a:r>
          </a:p>
        </p:txBody>
      </p:sp>
      <p:sp>
        <p:nvSpPr>
          <p:cNvPr id="241" name="Line"/>
          <p:cNvSpPr/>
          <p:nvPr/>
        </p:nvSpPr>
        <p:spPr>
          <a:xfrm flipH="1" flipV="1">
            <a:off x="8376571" y="6841595"/>
            <a:ext cx="1268551" cy="12685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2" name="The Byzantines have again expanded their territory, by conquering the Bulgar kingdom."/>
          <p:cNvSpPr/>
          <p:nvPr/>
        </p:nvSpPr>
        <p:spPr>
          <a:xfrm>
            <a:off x="8255000" y="7499383"/>
            <a:ext cx="3816880" cy="16632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Byzantines have again expanded their territory, by conquering the Bulgar kingdom.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</a:t>
            </a:r>
          </a:p>
        </p:txBody>
      </p:sp>
      <p:sp>
        <p:nvSpPr>
          <p:cNvPr id="246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49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  <p:sp>
        <p:nvSpPr>
          <p:cNvPr id="251" name="Line"/>
          <p:cNvSpPr/>
          <p:nvPr/>
        </p:nvSpPr>
        <p:spPr>
          <a:xfrm flipH="1">
            <a:off x="2454936" y="6468141"/>
            <a:ext cx="2807433" cy="14806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2" name="The population of Europe is beginning to grow again, after many centuries."/>
          <p:cNvSpPr/>
          <p:nvPr/>
        </p:nvSpPr>
        <p:spPr>
          <a:xfrm>
            <a:off x="252445" y="6675966"/>
            <a:ext cx="2372784" cy="25368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</a:t>
            </a:r>
            <a:r>
              <a:rPr b="1" sz="2500"/>
              <a:t>population</a:t>
            </a:r>
            <a:r>
              <a:rPr sz="2500"/>
              <a:t> of Europe is beginning to grow again, after many centuries.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CE- II</a:t>
            </a:r>
          </a:p>
        </p:txBody>
      </p:sp>
      <p:sp>
        <p:nvSpPr>
          <p:cNvPr id="256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7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58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9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60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1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62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III</a:t>
            </a:r>
          </a:p>
        </p:txBody>
      </p:sp>
      <p:sp>
        <p:nvSpPr>
          <p:cNvPr id="266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67" name="Line"/>
          <p:cNvSpPr/>
          <p:nvPr/>
        </p:nvSpPr>
        <p:spPr>
          <a:xfrm flipV="1">
            <a:off x="10871200" y="80054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8" name="Line"/>
          <p:cNvSpPr/>
          <p:nvPr/>
        </p:nvSpPr>
        <p:spPr>
          <a:xfrm flipH="1" flipV="1">
            <a:off x="4824209" y="4189213"/>
            <a:ext cx="424897" cy="8219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9" name="Line"/>
          <p:cNvSpPr/>
          <p:nvPr/>
        </p:nvSpPr>
        <p:spPr>
          <a:xfrm>
            <a:off x="2352774" y="6845715"/>
            <a:ext cx="888724" cy="8887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0" name="In response to the threat to the Byzantines, the  Christian rulers in western Europe oganize several Crusades against Muslim control of Jerusalem."/>
          <p:cNvSpPr/>
          <p:nvPr/>
        </p:nvSpPr>
        <p:spPr>
          <a:xfrm>
            <a:off x="1981200" y="1710994"/>
            <a:ext cx="4165204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271" name="Line"/>
          <p:cNvSpPr/>
          <p:nvPr/>
        </p:nvSpPr>
        <p:spPr>
          <a:xfrm flipV="1">
            <a:off x="10721776" y="4574381"/>
            <a:ext cx="766763" cy="45685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2" name="Close contact between Christians and Muslims leads to new knowledge and ideas coming into Europe."/>
          <p:cNvSpPr/>
          <p:nvPr/>
        </p:nvSpPr>
        <p:spPr>
          <a:xfrm>
            <a:off x="7504369" y="3050116"/>
            <a:ext cx="5428655" cy="165523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leads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273" name="The Christian reconquista of Spain makes great strides."/>
          <p:cNvSpPr/>
          <p:nvPr/>
        </p:nvSpPr>
        <p:spPr>
          <a:xfrm>
            <a:off x="270933" y="5505483"/>
            <a:ext cx="2306506" cy="17873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Christian </a:t>
            </a:r>
            <a:r>
              <a:rPr b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IV</a:t>
            </a:r>
          </a:p>
        </p:txBody>
      </p:sp>
      <p:sp>
        <p:nvSpPr>
          <p:cNvPr id="277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8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284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5" name="In England, the barons force the king to respect the rights of his subjects by signing Magna Carta."/>
          <p:cNvSpPr/>
          <p:nvPr/>
        </p:nvSpPr>
        <p:spPr>
          <a:xfrm>
            <a:off x="84666" y="1485900"/>
            <a:ext cx="3431713" cy="20189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respect the rights of his subjects by signing </a:t>
            </a:r>
            <a:r>
              <a:rPr b="1"/>
              <a:t>Magna Carta.</a:t>
            </a:r>
          </a:p>
        </p:txBody>
      </p:sp>
      <p:sp>
        <p:nvSpPr>
          <p:cNvPr id="286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7" name="Instead of fighting the Muslims, in 1204 the…"/>
          <p:cNvSpPr/>
          <p:nvPr/>
        </p:nvSpPr>
        <p:spPr>
          <a:xfrm>
            <a:off x="9076266" y="3429000"/>
            <a:ext cx="3629819" cy="21078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  <p:sp>
        <p:nvSpPr>
          <p:cNvPr id="288" name="Line"/>
          <p:cNvSpPr/>
          <p:nvPr/>
        </p:nvSpPr>
        <p:spPr>
          <a:xfrm flipH="1" flipV="1">
            <a:off x="3143251" y="3296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Line"/>
          <p:cNvSpPr/>
          <p:nvPr/>
        </p:nvSpPr>
        <p:spPr>
          <a:xfrm flipH="1">
            <a:off x="2842992" y="6513908"/>
            <a:ext cx="3455289" cy="22933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Western Europe is experiencing strong economic growth, with populations, trade and towns all expanding."/>
          <p:cNvSpPr/>
          <p:nvPr/>
        </p:nvSpPr>
        <p:spPr>
          <a:xfrm>
            <a:off x="91967" y="5107451"/>
            <a:ext cx="2727871" cy="279181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is experiencing strong </a:t>
            </a:r>
            <a:r>
              <a:rPr b="1"/>
              <a:t>economic growth</a:t>
            </a:r>
            <a:r>
              <a:t>, with populations, trade and towns all expanding.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</a:t>
            </a:r>
          </a:p>
        </p:txBody>
      </p:sp>
      <p:sp>
        <p:nvSpPr>
          <p:cNvPr id="294" name="Line"/>
          <p:cNvSpPr/>
          <p:nvPr/>
        </p:nvSpPr>
        <p:spPr>
          <a:xfrm flipH="1" flipV="1">
            <a:off x="2271381" y="3232896"/>
            <a:ext cx="1303669" cy="45504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5" name="Line"/>
          <p:cNvSpPr/>
          <p:nvPr/>
        </p:nvSpPr>
        <p:spPr>
          <a:xfrm flipH="1" flipV="1">
            <a:off x="2462830" y="3247320"/>
            <a:ext cx="2647796" cy="264779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Line"/>
          <p:cNvSpPr/>
          <p:nvPr/>
        </p:nvSpPr>
        <p:spPr>
          <a:xfrm>
            <a:off x="2816356" y="3210202"/>
            <a:ext cx="6084226" cy="12616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>
            <a:off x="4474566" y="3229769"/>
            <a:ext cx="5044082" cy="60708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The Crusades to the Middle East peter out, but Crusading movements spring up in other places."/>
          <p:cNvSpPr/>
          <p:nvPr/>
        </p:nvSpPr>
        <p:spPr>
          <a:xfrm>
            <a:off x="623854" y="1517781"/>
            <a:ext cx="4043959" cy="17431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II</a:t>
            </a:r>
          </a:p>
        </p:txBody>
      </p:sp>
      <p:sp>
        <p:nvSpPr>
          <p:cNvPr id="302" name="Line"/>
          <p:cNvSpPr/>
          <p:nvPr/>
        </p:nvSpPr>
        <p:spPr>
          <a:xfrm flipH="1" flipV="1">
            <a:off x="2419945" y="3123145"/>
            <a:ext cx="6301742" cy="12615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A ferocious invasion by the Mongols, a people from central Asia, leaves a trail of destruction. The Russians are now under Mongol rule."/>
          <p:cNvSpPr/>
          <p:nvPr/>
        </p:nvSpPr>
        <p:spPr>
          <a:xfrm>
            <a:off x="145487" y="609600"/>
            <a:ext cx="2857236" cy="33158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destruction. The Russians are now under Mongol rule.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31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32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39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40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41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07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8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09" name="Line"/>
          <p:cNvSpPr/>
          <p:nvPr/>
        </p:nvSpPr>
        <p:spPr>
          <a:xfrm flipV="1">
            <a:off x="6469558" y="2971308"/>
            <a:ext cx="3271543" cy="26927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0" name="In the Holy Roman Empire, the emperor has become so weak that the leading nobles, bishops and towns have become almost independent of him."/>
          <p:cNvSpPr/>
          <p:nvPr/>
        </p:nvSpPr>
        <p:spPr>
          <a:xfrm>
            <a:off x="7724776" y="1625599"/>
            <a:ext cx="5080133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  <p:sp>
        <p:nvSpPr>
          <p:cNvPr id="311" name="Line"/>
          <p:cNvSpPr/>
          <p:nvPr/>
        </p:nvSpPr>
        <p:spPr>
          <a:xfrm flipV="1">
            <a:off x="9034967" y="6013452"/>
            <a:ext cx="1455959" cy="14559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2" name="Line"/>
          <p:cNvSpPr/>
          <p:nvPr/>
        </p:nvSpPr>
        <p:spPr>
          <a:xfrm flipH="1" flipV="1">
            <a:off x="10617925" y="6140452"/>
            <a:ext cx="424362" cy="271141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3" name="The Crusaders have been driven from the eastern Mediterranean."/>
          <p:cNvSpPr/>
          <p:nvPr/>
        </p:nvSpPr>
        <p:spPr>
          <a:xfrm>
            <a:off x="8935510" y="5276651"/>
            <a:ext cx="3521936" cy="141949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Crusaders </a:t>
            </a:r>
            <a:r>
              <a:t>have been driven from the eastern Mediterranean.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17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edEurope1347CE-Act7.jpg" descr="MedEurope1347CE-Act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1352-1450 </a:t>
            </a:r>
            <a:r>
              <a:rPr sz="3000"/>
              <a:t>CE</a:t>
            </a:r>
          </a:p>
        </p:txBody>
      </p:sp>
      <p:sp>
        <p:nvSpPr>
          <p:cNvPr id="321" name="In the wake of the Black Death, huge changes in western European society take place."/>
          <p:cNvSpPr/>
          <p:nvPr/>
        </p:nvSpPr>
        <p:spPr>
          <a:xfrm>
            <a:off x="1723727" y="1702990"/>
            <a:ext cx="4060958" cy="16621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wake of the </a:t>
            </a:r>
            <a:r>
              <a:rPr b="1"/>
              <a:t>Black Death,</a:t>
            </a:r>
            <a:r>
              <a:t> huge changes in western European society take place.</a:t>
            </a:r>
          </a:p>
        </p:txBody>
      </p:sp>
      <p:sp>
        <p:nvSpPr>
          <p:cNvPr id="322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3" name="Religious unrest grows as criticism of the Catholic Church grows."/>
          <p:cNvSpPr/>
          <p:nvPr/>
        </p:nvSpPr>
        <p:spPr>
          <a:xfrm>
            <a:off x="6642861" y="2645039"/>
            <a:ext cx="4417682" cy="13918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Religious unrest grows as criticism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324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  <p:sp>
        <p:nvSpPr>
          <p:cNvPr id="325" name="Line"/>
          <p:cNvSpPr/>
          <p:nvPr/>
        </p:nvSpPr>
        <p:spPr>
          <a:xfrm flipV="1">
            <a:off x="9204803" y="5838843"/>
            <a:ext cx="1669553" cy="16695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6" name="The Ottoman expands its power in Asia Minor and into Europe."/>
          <p:cNvSpPr/>
          <p:nvPr/>
        </p:nvSpPr>
        <p:spPr>
          <a:xfrm>
            <a:off x="8192261" y="4629513"/>
            <a:ext cx="4417682" cy="13918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Ottoman expands its power in Asia Minor and into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MedEurope1450CE-3.jpg" descr="MedEurope145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30" name="Line"/>
          <p:cNvSpPr/>
          <p:nvPr/>
        </p:nvSpPr>
        <p:spPr>
          <a:xfrm flipH="1" flipV="1">
            <a:off x="2843476" y="2407103"/>
            <a:ext cx="3324544" cy="434334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1" name="The Italian Renaissance begins. This will revolutionize European culture."/>
          <p:cNvSpPr/>
          <p:nvPr/>
        </p:nvSpPr>
        <p:spPr>
          <a:xfrm>
            <a:off x="226251" y="1460591"/>
            <a:ext cx="4290551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revolutionize European culture.</a:t>
            </a:r>
          </a:p>
        </p:txBody>
      </p:sp>
      <p:sp>
        <p:nvSpPr>
          <p:cNvPr id="332" name="Line"/>
          <p:cNvSpPr/>
          <p:nvPr/>
        </p:nvSpPr>
        <p:spPr>
          <a:xfrm flipH="1" flipV="1">
            <a:off x="2253257" y="6951794"/>
            <a:ext cx="868298" cy="11254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3" name="The Portuguese send out voyages of discovery to find out more about the world outside Europe."/>
          <p:cNvSpPr/>
          <p:nvPr/>
        </p:nvSpPr>
        <p:spPr>
          <a:xfrm>
            <a:off x="191261" y="4614333"/>
            <a:ext cx="2449314" cy="28434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34" name="Line"/>
          <p:cNvSpPr/>
          <p:nvPr/>
        </p:nvSpPr>
        <p:spPr>
          <a:xfrm flipV="1">
            <a:off x="8911958" y="6316133"/>
            <a:ext cx="1146442" cy="76537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The Ottoman Empire has conquered deep into Europe."/>
          <p:cNvSpPr/>
          <p:nvPr/>
        </p:nvSpPr>
        <p:spPr>
          <a:xfrm>
            <a:off x="8993089" y="5401071"/>
            <a:ext cx="3319330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</a:t>
            </a:r>
            <a:r>
              <a:rPr b="1"/>
              <a:t>Ottoman Empire</a:t>
            </a:r>
            <a:r>
              <a:t> has conquered deep into Europe.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47" name="Line"/>
          <p:cNvSpPr/>
          <p:nvPr/>
        </p:nvSpPr>
        <p:spPr>
          <a:xfrm flipH="1" flipV="1">
            <a:off x="3342349" y="3056071"/>
            <a:ext cx="933781" cy="1270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Anglo-Saxon tribes have settled in southern Britain, destroying Roman civilization, including Christianity."/>
          <p:cNvSpPr/>
          <p:nvPr/>
        </p:nvSpPr>
        <p:spPr>
          <a:xfrm>
            <a:off x="914400" y="8805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49" name="Line"/>
          <p:cNvSpPr/>
          <p:nvPr/>
        </p:nvSpPr>
        <p:spPr>
          <a:xfrm>
            <a:off x="2717866" y="5489707"/>
            <a:ext cx="2182747" cy="82431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German tribes have formed several kingdoms in what was the Western Roman Empire."/>
          <p:cNvSpPr/>
          <p:nvPr/>
        </p:nvSpPr>
        <p:spPr>
          <a:xfrm>
            <a:off x="254000" y="3970337"/>
            <a:ext cx="2976365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Empire.</a:t>
            </a:r>
          </a:p>
        </p:txBody>
      </p:sp>
      <p:sp>
        <p:nvSpPr>
          <p:cNvPr id="151" name="Line"/>
          <p:cNvSpPr/>
          <p:nvPr/>
        </p:nvSpPr>
        <p:spPr>
          <a:xfrm flipV="1">
            <a:off x="9609335" y="4803377"/>
            <a:ext cx="235414" cy="25421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The Eastern Roman Empire has been almost unaffected. Life continues here much as before."/>
          <p:cNvSpPr/>
          <p:nvPr/>
        </p:nvSpPr>
        <p:spPr>
          <a:xfrm>
            <a:off x="8190044" y="2492574"/>
            <a:ext cx="3073996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2878732" y="6614318"/>
            <a:ext cx="1861014" cy="68401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oman civilization has been badly damaged, but in most places Christianity has survived."/>
          <p:cNvSpPr/>
          <p:nvPr/>
        </p:nvSpPr>
        <p:spPr>
          <a:xfrm>
            <a:off x="205184" y="6702430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he kingdom of the Franks expands across modern-day France and beyond."/>
          <p:cNvSpPr/>
          <p:nvPr/>
        </p:nvSpPr>
        <p:spPr>
          <a:xfrm>
            <a:off x="177469" y="2438400"/>
            <a:ext cx="2881578" cy="21458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 and beyond.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Great invasions by Avar and Slav tribes from central Europe, and by Muslim armies from Arabia, almost bring an end to the East Roman Empire."/>
          <p:cNvSpPr/>
          <p:nvPr/>
        </p:nvSpPr>
        <p:spPr>
          <a:xfrm>
            <a:off x="8538566" y="3846446"/>
            <a:ext cx="4284862" cy="23580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Great invasions</a:t>
            </a:r>
            <a:r>
              <a:t> by Avar and Slav tribes from central Europe, and by Muslim armies from Arabia, almost bring an end to the East Roman Empire.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67" name="Line"/>
          <p:cNvSpPr/>
          <p:nvPr/>
        </p:nvSpPr>
        <p:spPr>
          <a:xfrm flipV="1">
            <a:off x="9119657" y="4112471"/>
            <a:ext cx="1163175" cy="31439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Line"/>
          <p:cNvSpPr/>
          <p:nvPr/>
        </p:nvSpPr>
        <p:spPr>
          <a:xfrm flipH="1" flipV="1">
            <a:off x="2679964" y="5905554"/>
            <a:ext cx="3806165" cy="12623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9" name="Italy is now divided between the Byzantine Empire and a German tribe called the Lombards."/>
          <p:cNvSpPr/>
          <p:nvPr/>
        </p:nvSpPr>
        <p:spPr>
          <a:xfrm>
            <a:off x="215900" y="4217144"/>
            <a:ext cx="3009438" cy="25466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Italy is now divided between the Byzantine Empire and a German tribe called the </a:t>
            </a:r>
            <a:r>
              <a:rPr b="1"/>
              <a:t>Lombards</a:t>
            </a:r>
            <a:r>
              <a:t>.</a:t>
            </a:r>
          </a:p>
        </p:txBody>
      </p:sp>
      <p:sp>
        <p:nvSpPr>
          <p:cNvPr id="170" name="The Eastern Roman Empire has been radically changed by the invasions, so from now on we will refer to it as the Byzantine Empire."/>
          <p:cNvSpPr/>
          <p:nvPr/>
        </p:nvSpPr>
        <p:spPr>
          <a:xfrm>
            <a:off x="8271569" y="24240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Eastern Roman Empire has been radically changed by the invasions, so from now on we will refer to it as the </a:t>
            </a:r>
            <a:r>
              <a:rPr b="1"/>
              <a:t>Byzantine Empire</a:t>
            </a:r>
            <a:r>
              <a:t>.</a:t>
            </a:r>
          </a:p>
        </p:txBody>
      </p:sp>
      <p:sp>
        <p:nvSpPr>
          <p:cNvPr id="171" name="Line"/>
          <p:cNvSpPr/>
          <p:nvPr/>
        </p:nvSpPr>
        <p:spPr>
          <a:xfrm flipH="1" flipV="1">
            <a:off x="2851490" y="3049117"/>
            <a:ext cx="1268550" cy="12685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2" name="Missionaries from Ireland and from Rome have converted England and Scotland to Christianity."/>
          <p:cNvSpPr/>
          <p:nvPr/>
        </p:nvSpPr>
        <p:spPr>
          <a:xfrm>
            <a:off x="990600" y="10329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176" name="Line"/>
          <p:cNvSpPr/>
          <p:nvPr/>
        </p:nvSpPr>
        <p:spPr>
          <a:xfrm flipH="1" flipV="1">
            <a:off x="3662903" y="2706838"/>
            <a:ext cx="1858874" cy="28328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The Frankish realm continues to expand, especially under its great ruler, Charlemagne."/>
          <p:cNvSpPr/>
          <p:nvPr/>
        </p:nvSpPr>
        <p:spPr>
          <a:xfrm>
            <a:off x="687883" y="1025055"/>
            <a:ext cx="3236053" cy="21106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178" name="Line"/>
          <p:cNvSpPr/>
          <p:nvPr/>
        </p:nvSpPr>
        <p:spPr>
          <a:xfrm flipH="1" flipV="1">
            <a:off x="1852161" y="5444452"/>
            <a:ext cx="2153311" cy="2153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The Christian kingdom of Asturias seizes territory from the Muslims. This begins the Christian “Reconquista” of Spain."/>
          <p:cNvSpPr/>
          <p:nvPr/>
        </p:nvSpPr>
        <p:spPr>
          <a:xfrm>
            <a:off x="254000" y="4182533"/>
            <a:ext cx="3163028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6689063" y="4302112"/>
            <a:ext cx="460321" cy="31047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Charlemagne is crowned emperor by the bishop of Rome (the “pope”) on Christmas day, 800."/>
          <p:cNvSpPr/>
          <p:nvPr/>
        </p:nvSpPr>
        <p:spPr>
          <a:xfrm>
            <a:off x="4992494" y="2864107"/>
            <a:ext cx="3853459" cy="17013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185" name="Line"/>
          <p:cNvSpPr/>
          <p:nvPr/>
        </p:nvSpPr>
        <p:spPr>
          <a:xfrm flipV="1">
            <a:off x="8067939" y="6381737"/>
            <a:ext cx="1079711" cy="6800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The Byzantine Empire regains much of the territory it had lost."/>
          <p:cNvSpPr/>
          <p:nvPr/>
        </p:nvSpPr>
        <p:spPr>
          <a:xfrm>
            <a:off x="8709361" y="5387353"/>
            <a:ext cx="38534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Byzantine Empire</a:t>
            </a:r>
            <a:r>
              <a:t> regains much of the territory it had lost.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CE- I</a:t>
            </a:r>
          </a:p>
        </p:txBody>
      </p:sp>
      <p:sp>
        <p:nvSpPr>
          <p:cNvPr id="190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91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93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7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</a:t>
            </a:r>
          </a:p>
        </p:txBody>
      </p:sp>
      <p:sp>
        <p:nvSpPr>
          <p:cNvPr id="201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03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04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06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08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