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  <p:sp>
        <p:nvSpPr>
          <p:cNvPr id="121" name="This map of Greece and the Aegean…"/>
          <p:cNvSpPr txBox="1"/>
          <p:nvPr/>
        </p:nvSpPr>
        <p:spPr>
          <a:xfrm>
            <a:off x="258170" y="1388802"/>
            <a:ext cx="3959021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late fourth century, the </a:t>
            </a:r>
            <a:r>
              <a:rPr b="1"/>
              <a:t>Roman Empire</a:t>
            </a:r>
            <a:r>
              <a:t> stands intact. Its economy is still strong.</a:t>
            </a:r>
          </a:p>
        </p:txBody>
      </p:sp>
      <p:sp>
        <p:nvSpPr>
          <p:cNvPr id="122" name="Line"/>
          <p:cNvSpPr/>
          <p:nvPr/>
        </p:nvSpPr>
        <p:spPr>
          <a:xfrm flipV="1">
            <a:off x="6220949" y="5283199"/>
            <a:ext cx="1466785" cy="10720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 flipV="1">
            <a:off x="9463682" y="5211546"/>
            <a:ext cx="1" cy="211734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Roman Empire is now ruled by two emperors, one in the east and one in the west."/>
          <p:cNvSpPr/>
          <p:nvPr/>
        </p:nvSpPr>
        <p:spPr>
          <a:xfrm>
            <a:off x="7366000" y="3474706"/>
            <a:ext cx="3959021" cy="18001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Roman Empire is now ruled by </a:t>
            </a:r>
            <a:r>
              <a:rPr b="1" sz="2500"/>
              <a:t>two emperors</a:t>
            </a:r>
            <a:r>
              <a:rPr sz="2500"/>
              <a:t>, one in the east and one in the west.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4969139" y="7696861"/>
            <a:ext cx="1047685" cy="4633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This map of Greece and the Aegean…"/>
          <p:cNvSpPr txBox="1"/>
          <p:nvPr/>
        </p:nvSpPr>
        <p:spPr>
          <a:xfrm>
            <a:off x="1095579" y="7226369"/>
            <a:ext cx="3959022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Christianity</a:t>
            </a:r>
            <a:r>
              <a:t> is the official religion of the empire. The bishop of Rome is its leading figure.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  <p:sp>
        <p:nvSpPr>
          <p:cNvPr id="189" name="Line"/>
          <p:cNvSpPr/>
          <p:nvPr/>
        </p:nvSpPr>
        <p:spPr>
          <a:xfrm flipV="1">
            <a:off x="4120039" y="3258562"/>
            <a:ext cx="401365" cy="10591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Missionaries from Ireland and from the Rome have converted England and Scotland to Christianity."/>
          <p:cNvSpPr/>
          <p:nvPr/>
        </p:nvSpPr>
        <p:spPr>
          <a:xfrm>
            <a:off x="3479800" y="1591733"/>
            <a:ext cx="3270912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Missionaries from Ireland and from the Rome have converted England and Scotland to </a:t>
            </a:r>
            <a:r>
              <a:rPr b="1"/>
              <a:t>Christianity</a:t>
            </a:r>
            <a:r>
              <a:t>.</a:t>
            </a:r>
          </a:p>
        </p:txBody>
      </p:sp>
      <p:sp>
        <p:nvSpPr>
          <p:cNvPr id="191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Western Europe has seen the expansion of the kingdom of the Franks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has seen the expansion of the kingdom of the </a:t>
            </a:r>
            <a:r>
              <a:rPr b="1"/>
              <a:t>Franks</a:t>
            </a:r>
            <a:r>
              <a:t>.</a:t>
            </a:r>
          </a:p>
        </p:txBody>
      </p:sp>
      <p:sp>
        <p:nvSpPr>
          <p:cNvPr id="196" name="Great invasions from central Europe and Muslim armies from Arabia transform the Eastern Roman Empire into what modern scholars call the Byzantine Empire."/>
          <p:cNvSpPr/>
          <p:nvPr/>
        </p:nvSpPr>
        <p:spPr>
          <a:xfrm>
            <a:off x="8538566" y="3846446"/>
            <a:ext cx="4284862" cy="237556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Great invasions from central Europe and Muslim armies from Arabia transform the Eastern Roman Empire into what modern scholars call the </a:t>
            </a:r>
            <a:r>
              <a:rPr b="1"/>
              <a:t>Byzantine Empire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9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  <p:sp>
        <p:nvSpPr>
          <p:cNvPr id="200" name="Line"/>
          <p:cNvSpPr/>
          <p:nvPr/>
        </p:nvSpPr>
        <p:spPr>
          <a:xfrm flipV="1">
            <a:off x="6614649" y="5134095"/>
            <a:ext cx="1787802" cy="20332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Charlemagne is crowned emperor by the bishop of Rome (the “pope”) on Christmas day, 800."/>
          <p:cNvSpPr/>
          <p:nvPr/>
        </p:nvSpPr>
        <p:spPr>
          <a:xfrm>
            <a:off x="7147950" y="3829307"/>
            <a:ext cx="3853458" cy="17013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202" name="Line"/>
          <p:cNvSpPr/>
          <p:nvPr/>
        </p:nvSpPr>
        <p:spPr>
          <a:xfrm flipV="1">
            <a:off x="4427747" y="3317598"/>
            <a:ext cx="843757" cy="241716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3" name="The Frankish realm continues to expand, especially under its great ruler, Charlemagne."/>
          <p:cNvSpPr/>
          <p:nvPr/>
        </p:nvSpPr>
        <p:spPr>
          <a:xfrm>
            <a:off x="4277750" y="1600789"/>
            <a:ext cx="3236053" cy="21106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  <p:sp>
        <p:nvSpPr>
          <p:cNvPr id="204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209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0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211" name="Line"/>
          <p:cNvSpPr/>
          <p:nvPr/>
        </p:nvSpPr>
        <p:spPr>
          <a:xfrm flipV="1">
            <a:off x="6689063" y="5134095"/>
            <a:ext cx="1713388" cy="227271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2" name="Charlemagne is crowned emperor by the bishop of Rome (the “pope”) on Christmas day, 800."/>
          <p:cNvSpPr/>
          <p:nvPr/>
        </p:nvSpPr>
        <p:spPr>
          <a:xfrm>
            <a:off x="7147950" y="3829307"/>
            <a:ext cx="3853458" cy="17013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213" name="Line"/>
          <p:cNvSpPr/>
          <p:nvPr/>
        </p:nvSpPr>
        <p:spPr>
          <a:xfrm flipV="1">
            <a:off x="4427747" y="3317598"/>
            <a:ext cx="843757" cy="241716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4" name="The Frankish realm continues to expand, especially under its great ruler, Charlemagne."/>
          <p:cNvSpPr/>
          <p:nvPr/>
        </p:nvSpPr>
        <p:spPr>
          <a:xfrm>
            <a:off x="4277750" y="1600789"/>
            <a:ext cx="3236053" cy="21106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218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220" name="Line"/>
          <p:cNvSpPr/>
          <p:nvPr/>
        </p:nvSpPr>
        <p:spPr>
          <a:xfrm flipV="1">
            <a:off x="6689063" y="5134095"/>
            <a:ext cx="1713388" cy="227271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Charlemagne is crowned emperor by the bishop of Rome (the “pope”) on Christmas day, 800."/>
          <p:cNvSpPr/>
          <p:nvPr/>
        </p:nvSpPr>
        <p:spPr>
          <a:xfrm>
            <a:off x="7147950" y="3829307"/>
            <a:ext cx="3853458" cy="17013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2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25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26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28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9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30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1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3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36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38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Muslim raiders attack coasts of Christian 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raiders attack coasts of Christian lands in the Mediterranean.</a:t>
            </a:r>
          </a:p>
        </p:txBody>
      </p:sp>
      <p:sp>
        <p:nvSpPr>
          <p:cNvPr id="240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41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2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43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4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45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4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49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0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51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Muslim pirates attack Christian coast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pirates attack Christian coastlands in the Mediterranean.</a:t>
            </a:r>
          </a:p>
        </p:txBody>
      </p:sp>
      <p:sp>
        <p:nvSpPr>
          <p:cNvPr id="253" name="Line"/>
          <p:cNvSpPr/>
          <p:nvPr/>
        </p:nvSpPr>
        <p:spPr>
          <a:xfrm flipH="1">
            <a:off x="8236953" y="4705870"/>
            <a:ext cx="2304445" cy="12645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4" name="The Magyars, a nomadic tribe from central Asia, raid deep into Christian Europe."/>
          <p:cNvSpPr/>
          <p:nvPr/>
        </p:nvSpPr>
        <p:spPr>
          <a:xfrm>
            <a:off x="9354145" y="3173776"/>
            <a:ext cx="3323763" cy="17467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</a:t>
            </a:r>
            <a:r>
              <a:rPr b="1"/>
              <a:t>Magyars</a:t>
            </a:r>
            <a:r>
              <a:t>, a nomadic tribe from central Asia, raid deep into Christian Europe.</a:t>
            </a:r>
          </a:p>
        </p:txBody>
      </p:sp>
      <p:sp>
        <p:nvSpPr>
          <p:cNvPr id="255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56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7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58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9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60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6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  <p:sp>
        <p:nvSpPr>
          <p:cNvPr id="264" name="Line"/>
          <p:cNvSpPr/>
          <p:nvPr/>
        </p:nvSpPr>
        <p:spPr>
          <a:xfrm flipH="1" flipV="1">
            <a:off x="3606667" y="2350360"/>
            <a:ext cx="2213720" cy="24414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The Frankish Empire has broken up, but out of the wreckage has appeared the Holy Roman Empire."/>
          <p:cNvSpPr/>
          <p:nvPr/>
        </p:nvSpPr>
        <p:spPr>
          <a:xfrm>
            <a:off x="184150" y="533400"/>
            <a:ext cx="3794059" cy="186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Empire has broken up, but out of the wreckage has appeared the </a:t>
            </a:r>
            <a:r>
              <a:rPr b="1"/>
              <a:t>Holy Roman Empire</a:t>
            </a:r>
            <a:r>
              <a:t>.</a:t>
            </a:r>
          </a:p>
        </p:txBody>
      </p:sp>
      <p:sp>
        <p:nvSpPr>
          <p:cNvPr id="266" name="Line"/>
          <p:cNvSpPr/>
          <p:nvPr/>
        </p:nvSpPr>
        <p:spPr>
          <a:xfrm flipH="1">
            <a:off x="3115733" y="5987190"/>
            <a:ext cx="1502305" cy="3396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7" name="The Viking attacks, plus civil wars, cause chaos. This gives rise to a new social and political system, called Feudalism."/>
          <p:cNvSpPr/>
          <p:nvPr/>
        </p:nvSpPr>
        <p:spPr>
          <a:xfrm>
            <a:off x="149423" y="4588933"/>
            <a:ext cx="3106738" cy="27829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Viking attacks, plus civil wars, cause chaos. This gives rise to a new social and political system, called </a:t>
            </a:r>
            <a:r>
              <a:rPr b="1"/>
              <a:t>Feudalism</a:t>
            </a:r>
            <a:r>
              <a:t>.</a:t>
            </a:r>
          </a:p>
        </p:txBody>
      </p:sp>
      <p:sp>
        <p:nvSpPr>
          <p:cNvPr id="268" name="Line"/>
          <p:cNvSpPr/>
          <p:nvPr/>
        </p:nvSpPr>
        <p:spPr>
          <a:xfrm flipH="1" flipV="1">
            <a:off x="10122032" y="4213026"/>
            <a:ext cx="295673" cy="242609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9" name="Viking settlers (known as the Rus) have established a huge new state in what is now Russia and Ukraine."/>
          <p:cNvSpPr/>
          <p:nvPr/>
        </p:nvSpPr>
        <p:spPr>
          <a:xfrm>
            <a:off x="9906000" y="6366933"/>
            <a:ext cx="2976365" cy="2646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Viking settlers (known as the </a:t>
            </a:r>
            <a:r>
              <a:rPr b="1"/>
              <a:t>Rus</a:t>
            </a:r>
            <a:r>
              <a:t>) have established a huge new state in what is now Russia and Ukraine.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MedEurope961CE-Act.jpg" descr="MedEurope961CE-Ac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1187450"/>
            <a:ext cx="10337800" cy="73787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7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</a:t>
            </a:r>
            <a:r>
              <a:rPr sz="3000"/>
              <a:t> CE</a:t>
            </a:r>
          </a:p>
        </p:txBody>
      </p:sp>
      <p:sp>
        <p:nvSpPr>
          <p:cNvPr id="275" name="Line"/>
          <p:cNvSpPr/>
          <p:nvPr/>
        </p:nvSpPr>
        <p:spPr>
          <a:xfrm flipH="1">
            <a:off x="2907671" y="5901928"/>
            <a:ext cx="146628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Feudalism has now developed fully in France, and is spreading to Italy, Germany, England and Spain."/>
          <p:cNvSpPr/>
          <p:nvPr/>
        </p:nvSpPr>
        <p:spPr>
          <a:xfrm>
            <a:off x="42333" y="4150816"/>
            <a:ext cx="3160845" cy="2499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Feudalism</a:t>
            </a:r>
            <a:r>
              <a:t> has now developed fully in France, and is spreading to Italy, Germany, England and Spain.</a:t>
            </a:r>
          </a:p>
        </p:txBody>
      </p:sp>
      <p:sp>
        <p:nvSpPr>
          <p:cNvPr id="277" name="Line"/>
          <p:cNvSpPr/>
          <p:nvPr/>
        </p:nvSpPr>
        <p:spPr>
          <a:xfrm flipH="1">
            <a:off x="8092966" y="3979994"/>
            <a:ext cx="1284794" cy="61423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8" name="Line"/>
          <p:cNvSpPr/>
          <p:nvPr/>
        </p:nvSpPr>
        <p:spPr>
          <a:xfrm flipH="1" flipV="1">
            <a:off x="6792010" y="2296271"/>
            <a:ext cx="2585750" cy="87158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9" name="New lands in northern and central Europe have joined  “Christendom” by conversion from paganism to Christianity."/>
          <p:cNvSpPr/>
          <p:nvPr/>
        </p:nvSpPr>
        <p:spPr>
          <a:xfrm>
            <a:off x="9017000" y="2351649"/>
            <a:ext cx="3816880" cy="2246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New lands in northern and central Europe have joined  “</a:t>
            </a:r>
            <a:r>
              <a:rPr b="1"/>
              <a:t>Christendom</a:t>
            </a:r>
            <a:r>
              <a:t>” by conversion from paganism to Christianity.</a:t>
            </a:r>
          </a:p>
        </p:txBody>
      </p:sp>
      <p:sp>
        <p:nvSpPr>
          <p:cNvPr id="280" name="Line"/>
          <p:cNvSpPr/>
          <p:nvPr/>
        </p:nvSpPr>
        <p:spPr>
          <a:xfrm flipH="1" flipV="1">
            <a:off x="6509700" y="7366151"/>
            <a:ext cx="1572660" cy="105950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The bishops of Rome, the popes, are increasingly claiming spiritual and secular leadership of Christendom."/>
          <p:cNvSpPr/>
          <p:nvPr/>
        </p:nvSpPr>
        <p:spPr>
          <a:xfrm>
            <a:off x="7772400" y="7253982"/>
            <a:ext cx="4114668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bishops of Rome, the </a:t>
            </a:r>
            <a:r>
              <a:rPr b="1"/>
              <a:t>popes</a:t>
            </a:r>
            <a:r>
              <a:t>, are increasingly claiming spiritual and secular leadership of Christendom.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Europe400CE-Act1.jpg" descr="MedEurope40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0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0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8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1066-1071</a:t>
            </a:r>
            <a:r>
              <a:rPr sz="3000"/>
              <a:t> CE</a:t>
            </a:r>
          </a:p>
        </p:txBody>
      </p:sp>
      <p:sp>
        <p:nvSpPr>
          <p:cNvPr id="285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86" name="Line"/>
          <p:cNvSpPr/>
          <p:nvPr/>
        </p:nvSpPr>
        <p:spPr>
          <a:xfrm flipH="1" flipV="1">
            <a:off x="3851936" y="3300611"/>
            <a:ext cx="426911" cy="8802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7" name="In 1066, a force from the French duchy of Normandy conquers England. Its leader will be famous in English history as “William the Conqueror”."/>
          <p:cNvSpPr/>
          <p:nvPr/>
        </p:nvSpPr>
        <p:spPr>
          <a:xfrm>
            <a:off x="211666" y="1282700"/>
            <a:ext cx="4362054" cy="2366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1066, a force from the French duchy of Normandy conquers England. Its leader will be famous in English history as “</a:t>
            </a:r>
            <a:r>
              <a:rPr b="1" sz="2500"/>
              <a:t>William the Conqueror</a:t>
            </a:r>
            <a:r>
              <a:rPr sz="2500"/>
              <a:t>”.</a:t>
            </a:r>
          </a:p>
        </p:txBody>
      </p:sp>
      <p:sp>
        <p:nvSpPr>
          <p:cNvPr id="288" name="Line"/>
          <p:cNvSpPr/>
          <p:nvPr/>
        </p:nvSpPr>
        <p:spPr>
          <a:xfrm flipH="1" flipV="1">
            <a:off x="10684536" y="5104011"/>
            <a:ext cx="27914" cy="252657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In 1071, an army of Turks inflicts a shattering defeat on the Byzantine army at the Battle of Manzikert. The Turks then go on to occupy a huge part of the Byzantine Empire."/>
          <p:cNvSpPr/>
          <p:nvPr/>
        </p:nvSpPr>
        <p:spPr>
          <a:xfrm>
            <a:off x="8517466" y="2950633"/>
            <a:ext cx="4362055" cy="28106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1071, an army of Turks inflicts a shattering defeat on the Byzantine army at the </a:t>
            </a:r>
            <a:r>
              <a:rPr b="1" sz="2500"/>
              <a:t>Battle of Manzikert</a:t>
            </a:r>
            <a:r>
              <a:rPr sz="2500"/>
              <a:t>. The Turks then go on to occupy a huge part of the Byzantine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9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</a:t>
            </a:r>
          </a:p>
        </p:txBody>
      </p:sp>
      <p:sp>
        <p:nvSpPr>
          <p:cNvPr id="293" name="Line"/>
          <p:cNvSpPr/>
          <p:nvPr/>
        </p:nvSpPr>
        <p:spPr>
          <a:xfrm>
            <a:off x="6804818" y="3483310"/>
            <a:ext cx="600274" cy="12813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4" name="In the Holy Roman Empire the power struggle greatly weakens the emperors’ authority."/>
          <p:cNvSpPr/>
          <p:nvPr/>
        </p:nvSpPr>
        <p:spPr>
          <a:xfrm>
            <a:off x="6942732" y="4891782"/>
            <a:ext cx="4441429" cy="1685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 the power struggle greatly weakens the emperors’ authority.</a:t>
            </a:r>
          </a:p>
        </p:txBody>
      </p:sp>
      <p:sp>
        <p:nvSpPr>
          <p:cNvPr id="295" name="Line"/>
          <p:cNvSpPr/>
          <p:nvPr/>
        </p:nvSpPr>
        <p:spPr>
          <a:xfrm flipH="1">
            <a:off x="4689415" y="3689199"/>
            <a:ext cx="1054961" cy="196993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In France, the kings cast themselves as allies of the popes. With papal support their power increases."/>
          <p:cNvSpPr/>
          <p:nvPr/>
        </p:nvSpPr>
        <p:spPr>
          <a:xfrm>
            <a:off x="2238705" y="5774266"/>
            <a:ext cx="3842611" cy="16859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France</a:t>
            </a:r>
            <a:r>
              <a:t>, the kings cast themselves as allies of the popes. With papal support their power increases.</a:t>
            </a:r>
          </a:p>
        </p:txBody>
      </p:sp>
      <p:sp>
        <p:nvSpPr>
          <p:cNvPr id="297" name="Line"/>
          <p:cNvSpPr/>
          <p:nvPr/>
        </p:nvSpPr>
        <p:spPr>
          <a:xfrm flipH="1">
            <a:off x="4401086" y="3689199"/>
            <a:ext cx="776024" cy="29333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In England, the quarrel between kings and the church leads to the murder of an archbishop in his own cathedral (1170)."/>
          <p:cNvSpPr/>
          <p:nvPr/>
        </p:nvSpPr>
        <p:spPr>
          <a:xfrm>
            <a:off x="291372" y="3582919"/>
            <a:ext cx="4012076" cy="20286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England</a:t>
            </a:r>
            <a:r>
              <a:t>, the quarrel between kings and the church leads to the murder of an archbishop in his own cathedral (1170).</a:t>
            </a:r>
          </a:p>
        </p:txBody>
      </p:sp>
      <p:sp>
        <p:nvSpPr>
          <p:cNvPr id="299" name="The popes’ claim to leadership in Christendom threatens the position of secular rulers. A power struggle follows."/>
          <p:cNvSpPr/>
          <p:nvPr/>
        </p:nvSpPr>
        <p:spPr>
          <a:xfrm>
            <a:off x="4665199" y="1665982"/>
            <a:ext cx="4013069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popes’</a:t>
            </a:r>
            <a:r>
              <a:t> claim to leadership in Christendom threatens the position of secular rulers. A power struggle follows.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1071-90 </a:t>
            </a:r>
            <a:r>
              <a:rPr sz="3000"/>
              <a:t>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306" name="In response to the threat to the Byzantines, the  Christian rulers in western Europe oganize several Crusades against Muslim control of Jerusalem."/>
          <p:cNvSpPr/>
          <p:nvPr/>
        </p:nvSpPr>
        <p:spPr>
          <a:xfrm>
            <a:off x="8009466" y="1626327"/>
            <a:ext cx="4165205" cy="26021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In response to the threat to the Byzantines, the  Christian rulers in western Europe oganize several </a:t>
            </a:r>
            <a:r>
              <a:rPr b="1"/>
              <a:t>Crusades</a:t>
            </a:r>
            <a:r>
              <a:t> against Muslim control of Jerusalem.</a:t>
            </a:r>
          </a:p>
        </p:txBody>
      </p:sp>
      <p:sp>
        <p:nvSpPr>
          <p:cNvPr id="307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308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9" name="Line"/>
          <p:cNvSpPr/>
          <p:nvPr/>
        </p:nvSpPr>
        <p:spPr>
          <a:xfrm flipH="1" flipV="1">
            <a:off x="2572874" y="6303697"/>
            <a:ext cx="612710" cy="15548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0" name="The Christian Reconquista of Spain makes great strides."/>
          <p:cNvSpPr/>
          <p:nvPr/>
        </p:nvSpPr>
        <p:spPr>
          <a:xfrm>
            <a:off x="110066" y="4656666"/>
            <a:ext cx="2548336" cy="18256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 i="1"/>
              <a:t>Reconquista</a:t>
            </a:r>
            <a:r>
              <a:t> of Spain makes great strides.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314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315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6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7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MedEurope1214CE-Act0.jpg" descr="MedEurope1214CE-Act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1204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  <p:sp>
        <p:nvSpPr>
          <p:cNvPr id="324" name="Line"/>
          <p:cNvSpPr/>
          <p:nvPr/>
        </p:nvSpPr>
        <p:spPr>
          <a:xfrm flipH="1" flipV="1">
            <a:off x="3016251" y="3169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5" name="In England, the barons force the king to sign Magna Carta and agree to respect the rights of his subjects."/>
          <p:cNvSpPr/>
          <p:nvPr/>
        </p:nvSpPr>
        <p:spPr>
          <a:xfrm>
            <a:off x="84666" y="1485900"/>
            <a:ext cx="3431713" cy="21576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the barons force the king to sign </a:t>
            </a:r>
            <a:r>
              <a:rPr b="1"/>
              <a:t>Magna Carta</a:t>
            </a:r>
            <a:r>
              <a:t> and agree to respect the rights of his subjects.</a:t>
            </a:r>
          </a:p>
        </p:txBody>
      </p:sp>
      <p:sp>
        <p:nvSpPr>
          <p:cNvPr id="326" name="Line"/>
          <p:cNvSpPr/>
          <p:nvPr/>
        </p:nvSpPr>
        <p:spPr>
          <a:xfrm flipV="1">
            <a:off x="10830985" y="4719345"/>
            <a:ext cx="1" cy="41537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7" name="Close contact between Christians and Muslims is leading to new knowledge and ideas coming into Europe."/>
          <p:cNvSpPr/>
          <p:nvPr/>
        </p:nvSpPr>
        <p:spPr>
          <a:xfrm>
            <a:off x="7543800" y="3153833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Close contact between Christians and Muslims is leading to new </a:t>
            </a:r>
            <a:r>
              <a:rPr b="1"/>
              <a:t>knowledge and ideas</a:t>
            </a:r>
            <a:r>
              <a:t> coming into Europe.</a:t>
            </a:r>
          </a:p>
        </p:txBody>
      </p:sp>
      <p:sp>
        <p:nvSpPr>
          <p:cNvPr id="328" name="Line"/>
          <p:cNvSpPr/>
          <p:nvPr/>
        </p:nvSpPr>
        <p:spPr>
          <a:xfrm flipH="1" flipV="1">
            <a:off x="3311725" y="7517691"/>
            <a:ext cx="5250075" cy="32305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9" name="Trade between Christians and Muslims has greatly increased. This benefits all of Europe but especially cities in northern Italy."/>
          <p:cNvSpPr/>
          <p:nvPr/>
        </p:nvSpPr>
        <p:spPr>
          <a:xfrm>
            <a:off x="83610" y="4428066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between Christians and Muslims has greatly increased. This benefits all of Europe but especially cities in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330" name="After the 4th Crusade, crusader leaders have divided the Byzantine Empire between themselves."/>
          <p:cNvSpPr/>
          <p:nvPr/>
        </p:nvSpPr>
        <p:spPr>
          <a:xfrm>
            <a:off x="84666" y="6514417"/>
            <a:ext cx="3431713" cy="20189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the 4th Crusade, crusader leaders have divided the </a:t>
            </a:r>
            <a:r>
              <a:rPr b="1"/>
              <a:t>Byzantine Empire</a:t>
            </a:r>
            <a:r>
              <a:t> between themselves.</a:t>
            </a:r>
          </a:p>
        </p:txBody>
      </p:sp>
      <p:sp>
        <p:nvSpPr>
          <p:cNvPr id="331" name="Line"/>
          <p:cNvSpPr/>
          <p:nvPr/>
        </p:nvSpPr>
        <p:spPr>
          <a:xfrm flipH="1" flipV="1">
            <a:off x="5521525" y="6171491"/>
            <a:ext cx="830475" cy="4733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3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335" name="Line"/>
          <p:cNvSpPr/>
          <p:nvPr/>
        </p:nvSpPr>
        <p:spPr>
          <a:xfrm flipV="1">
            <a:off x="10786533" y="5237777"/>
            <a:ext cx="1" cy="363529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6" name="Line"/>
          <p:cNvSpPr/>
          <p:nvPr/>
        </p:nvSpPr>
        <p:spPr>
          <a:xfrm flipV="1">
            <a:off x="4901075" y="5288997"/>
            <a:ext cx="4897174" cy="1262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7" name="Line"/>
          <p:cNvSpPr/>
          <p:nvPr/>
        </p:nvSpPr>
        <p:spPr>
          <a:xfrm>
            <a:off x="8230922" y="4209983"/>
            <a:ext cx="669660" cy="26187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8" name="Line"/>
          <p:cNvSpPr/>
          <p:nvPr/>
        </p:nvSpPr>
        <p:spPr>
          <a:xfrm flipH="1" flipV="1">
            <a:off x="1854199" y="5754243"/>
            <a:ext cx="1341836" cy="23297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9" name="The Christian Reconquista of Spain closes in on the remaining Muslim strong-holds in the south."/>
          <p:cNvSpPr/>
          <p:nvPr/>
        </p:nvSpPr>
        <p:spPr>
          <a:xfrm>
            <a:off x="359370" y="4682066"/>
            <a:ext cx="4043958" cy="17431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/>
              <a:t>Reconquista</a:t>
            </a:r>
            <a:r>
              <a:t> of Spain closes in on the remaining Muslim strong-holds in the south.</a:t>
            </a:r>
          </a:p>
        </p:txBody>
      </p:sp>
      <p:sp>
        <p:nvSpPr>
          <p:cNvPr id="340" name="The Crusades to the Middle East peters out, but Crusading movements spring up in other places."/>
          <p:cNvSpPr/>
          <p:nvPr/>
        </p:nvSpPr>
        <p:spPr>
          <a:xfrm>
            <a:off x="359369" y="4682066"/>
            <a:ext cx="3682589" cy="15873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peters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  <p:sp>
        <p:nvSpPr>
          <p:cNvPr id="341" name="Line"/>
          <p:cNvSpPr/>
          <p:nvPr/>
        </p:nvSpPr>
        <p:spPr>
          <a:xfrm>
            <a:off x="9105172" y="3189948"/>
            <a:ext cx="413476" cy="6469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2" name="The Crusades to the Middle East peter out, but Crusading movements spring up in other places."/>
          <p:cNvSpPr/>
          <p:nvPr/>
        </p:nvSpPr>
        <p:spPr>
          <a:xfrm>
            <a:off x="8764554" y="3776133"/>
            <a:ext cx="4043958" cy="1743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4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346" name="A ferocious invasion by the Mongols, a people from central Asia, leaves a trail of destruction, and the Russians under Mongol control."/>
          <p:cNvSpPr/>
          <p:nvPr/>
        </p:nvSpPr>
        <p:spPr>
          <a:xfrm>
            <a:off x="7900954" y="1811866"/>
            <a:ext cx="4400683" cy="22971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 ferocious invasion by the </a:t>
            </a:r>
            <a:r>
              <a:rPr b="1"/>
              <a:t>Mongols</a:t>
            </a:r>
            <a:r>
              <a:t>, a people from central Asia, leaves a trail of destruction, and the Russians under Mongol control.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4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  <p:sp>
        <p:nvSpPr>
          <p:cNvPr id="350" name="Line"/>
          <p:cNvSpPr/>
          <p:nvPr/>
        </p:nvSpPr>
        <p:spPr>
          <a:xfrm flipH="1" flipV="1">
            <a:off x="5355367" y="6366357"/>
            <a:ext cx="860835" cy="2922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1" name="Trade in the Mediterranean has greatly increased. This benefits all of Europe but especially the city-states of northern Italy."/>
          <p:cNvSpPr/>
          <p:nvPr/>
        </p:nvSpPr>
        <p:spPr>
          <a:xfrm>
            <a:off x="104776" y="5071533"/>
            <a:ext cx="5428656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in the Mediterranean has greatly increased. This benefits all of Europe but especially the city-states of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352" name="Line"/>
          <p:cNvSpPr/>
          <p:nvPr/>
        </p:nvSpPr>
        <p:spPr>
          <a:xfrm flipH="1" flipV="1">
            <a:off x="2248100" y="2649490"/>
            <a:ext cx="1744695" cy="174469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3" name="In England, parliament has become an important part of government."/>
          <p:cNvSpPr/>
          <p:nvPr/>
        </p:nvSpPr>
        <p:spPr>
          <a:xfrm>
            <a:off x="104776" y="1591733"/>
            <a:ext cx="4401676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</a:t>
            </a:r>
            <a:r>
              <a:rPr b="1"/>
              <a:t>parliament</a:t>
            </a:r>
            <a:r>
              <a:t> has become an important part of government.</a:t>
            </a:r>
          </a:p>
        </p:txBody>
      </p:sp>
      <p:sp>
        <p:nvSpPr>
          <p:cNvPr id="354" name="Line"/>
          <p:cNvSpPr/>
          <p:nvPr/>
        </p:nvSpPr>
        <p:spPr>
          <a:xfrm flipV="1">
            <a:off x="6509378" y="2971308"/>
            <a:ext cx="3231723" cy="220672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5" name="Line"/>
          <p:cNvSpPr/>
          <p:nvPr/>
        </p:nvSpPr>
        <p:spPr>
          <a:xfrm flipV="1">
            <a:off x="6382378" y="3098308"/>
            <a:ext cx="3485723" cy="32583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6" name="In the Holy Roman Empire, the emperor has become so weak that the leading nobles, bishops and towns have become almost independent of him."/>
          <p:cNvSpPr/>
          <p:nvPr/>
        </p:nvSpPr>
        <p:spPr>
          <a:xfrm>
            <a:off x="7648576" y="1625599"/>
            <a:ext cx="5428656" cy="20592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, the emperor has become so weak that the leading nobles, bishops and towns have become almost independent of him.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edEurope400CE-Act2.jpg" descr="MedEurope4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4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2000">
        <p:dissolv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MedEurope1347CE-Act1.jpg" descr="MedEurope1347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5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60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MedEurope1347CE-Act2.jpg" descr="MedEurope1347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63" name="550 BCE"/>
          <p:cNvSpPr/>
          <p:nvPr/>
        </p:nvSpPr>
        <p:spPr>
          <a:xfrm>
            <a:off x="4350303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64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MedEurope1347CE-Act3.jpg" descr="MedEurope1347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6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68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MedEurope1347CE-Act4.jpg" descr="MedEurope1347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7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72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7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76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MedEurope1347CE-Act6.jpg" descr="MedEurope1347CE-Act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7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1352-1450</a:t>
            </a:r>
            <a:r>
              <a:rPr sz="3000"/>
              <a:t> CE</a:t>
            </a:r>
          </a:p>
        </p:txBody>
      </p:sp>
      <p:sp>
        <p:nvSpPr>
          <p:cNvPr id="380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1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  <p:sp>
        <p:nvSpPr>
          <p:cNvPr id="382" name="Lollards"/>
          <p:cNvSpPr txBox="1"/>
          <p:nvPr/>
        </p:nvSpPr>
        <p:spPr>
          <a:xfrm>
            <a:off x="3142952" y="4480983"/>
            <a:ext cx="118169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Lollards</a:t>
            </a:r>
          </a:p>
        </p:txBody>
      </p:sp>
      <p:sp>
        <p:nvSpPr>
          <p:cNvPr id="383" name="Hussites"/>
          <p:cNvSpPr txBox="1"/>
          <p:nvPr/>
        </p:nvSpPr>
        <p:spPr>
          <a:xfrm>
            <a:off x="7173209" y="5114049"/>
            <a:ext cx="12830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Hussites</a:t>
            </a:r>
          </a:p>
        </p:txBody>
      </p:sp>
      <p:sp>
        <p:nvSpPr>
          <p:cNvPr id="384" name="In the century after the Black Death, Medieval Europe begins to give way to early Modern Europe."/>
          <p:cNvSpPr/>
          <p:nvPr/>
        </p:nvSpPr>
        <p:spPr>
          <a:xfrm>
            <a:off x="178560" y="1079499"/>
            <a:ext cx="4060958" cy="169161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century after the Black Death, Medieval Europe begins to give way to early </a:t>
            </a:r>
            <a:r>
              <a:rPr b="1"/>
              <a:t>Modern Europe</a:t>
            </a:r>
            <a:r>
              <a:t>.</a:t>
            </a:r>
          </a:p>
        </p:txBody>
      </p:sp>
      <p:sp>
        <p:nvSpPr>
          <p:cNvPr id="385" name="Line"/>
          <p:cNvSpPr/>
          <p:nvPr/>
        </p:nvSpPr>
        <p:spPr>
          <a:xfrm>
            <a:off x="3121554" y="8077199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6" name="The Portuguese send out voyages of discovery to find out more about the world outside Europe."/>
          <p:cNvSpPr/>
          <p:nvPr/>
        </p:nvSpPr>
        <p:spPr>
          <a:xfrm>
            <a:off x="4052061" y="7594600"/>
            <a:ext cx="4060958" cy="18217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387" name="Line"/>
          <p:cNvSpPr/>
          <p:nvPr/>
        </p:nvSpPr>
        <p:spPr>
          <a:xfrm>
            <a:off x="6364287" y="6714066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8" name="In northern Italy, the Italian Renaissance will change European culture for ever."/>
          <p:cNvSpPr/>
          <p:nvPr/>
        </p:nvSpPr>
        <p:spPr>
          <a:xfrm>
            <a:off x="8547861" y="6654164"/>
            <a:ext cx="40609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northern Italy, the </a:t>
            </a:r>
            <a:r>
              <a:rPr b="1"/>
              <a:t>Italian Renaissance</a:t>
            </a:r>
            <a:r>
              <a:t> will change European culture for ever.</a:t>
            </a:r>
          </a:p>
        </p:txBody>
      </p:sp>
      <p:sp>
        <p:nvSpPr>
          <p:cNvPr id="389" name="Line"/>
          <p:cNvSpPr/>
          <p:nvPr/>
        </p:nvSpPr>
        <p:spPr>
          <a:xfrm flipV="1">
            <a:off x="4284133" y="3308945"/>
            <a:ext cx="3057195" cy="12630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0" name="Line"/>
          <p:cNvSpPr/>
          <p:nvPr/>
        </p:nvSpPr>
        <p:spPr>
          <a:xfrm flipV="1">
            <a:off x="7312196" y="3133910"/>
            <a:ext cx="1929503" cy="192950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1" name="Medieval Christendom faces crisis as criticism of the teaching and practices of the Catholic Church grows."/>
          <p:cNvSpPr/>
          <p:nvPr/>
        </p:nvSpPr>
        <p:spPr>
          <a:xfrm>
            <a:off x="6642861" y="2345266"/>
            <a:ext cx="4417682" cy="16916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Medieval Christendom faces crisis as criticism of the teaching and practices of the </a:t>
            </a:r>
            <a:r>
              <a:rPr b="1"/>
              <a:t>Catholic Church</a:t>
            </a:r>
            <a:r>
              <a:t> grows.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MedEurope1450CE-Act1.jpg" descr="MedEurope145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9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  <p:sp>
        <p:nvSpPr>
          <p:cNvPr id="395" name="In the century after the Black Death, Medieval Europe begins to give way to early Modern Europe."/>
          <p:cNvSpPr/>
          <p:nvPr/>
        </p:nvSpPr>
        <p:spPr>
          <a:xfrm>
            <a:off x="216660" y="1079499"/>
            <a:ext cx="4060958" cy="169161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century after the Black Death, Medieval Europe begins to give way to early </a:t>
            </a:r>
            <a:r>
              <a:rPr b="1"/>
              <a:t>Modern Europe</a:t>
            </a:r>
            <a:r>
              <a:t>.</a:t>
            </a:r>
          </a:p>
        </p:txBody>
      </p:sp>
      <p:sp>
        <p:nvSpPr>
          <p:cNvPr id="396" name="Line"/>
          <p:cNvSpPr/>
          <p:nvPr/>
        </p:nvSpPr>
        <p:spPr>
          <a:xfrm flipV="1">
            <a:off x="4284133" y="3308945"/>
            <a:ext cx="3057195" cy="12630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Line"/>
          <p:cNvSpPr/>
          <p:nvPr/>
        </p:nvSpPr>
        <p:spPr>
          <a:xfrm flipV="1">
            <a:off x="7312196" y="3133910"/>
            <a:ext cx="1929503" cy="192950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8" name="Line"/>
          <p:cNvSpPr/>
          <p:nvPr/>
        </p:nvSpPr>
        <p:spPr>
          <a:xfrm>
            <a:off x="6364287" y="6714066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9" name="The Italian Renaissance begins. This will change European culture for ever."/>
          <p:cNvSpPr/>
          <p:nvPr/>
        </p:nvSpPr>
        <p:spPr>
          <a:xfrm>
            <a:off x="8547861" y="6654164"/>
            <a:ext cx="40609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Italian Renaissance</a:t>
            </a:r>
            <a:r>
              <a:t> begins. This will change European culture for ever.</a:t>
            </a:r>
          </a:p>
        </p:txBody>
      </p:sp>
      <p:sp>
        <p:nvSpPr>
          <p:cNvPr id="400" name="Line"/>
          <p:cNvSpPr/>
          <p:nvPr/>
        </p:nvSpPr>
        <p:spPr>
          <a:xfrm>
            <a:off x="3121554" y="8077199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The Portuguese send out voyages of discovery to find out more about the world outside Europe."/>
          <p:cNvSpPr/>
          <p:nvPr/>
        </p:nvSpPr>
        <p:spPr>
          <a:xfrm>
            <a:off x="4052061" y="7594600"/>
            <a:ext cx="4060958" cy="18217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402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3" name="Medieval Christendom faces crisis as criticism of the teaching and practices of the Catholic Church grows."/>
          <p:cNvSpPr/>
          <p:nvPr/>
        </p:nvSpPr>
        <p:spPr>
          <a:xfrm>
            <a:off x="6642861" y="2345266"/>
            <a:ext cx="4417682" cy="16916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Medieval Christendom faces crisis as criticism of the teaching and practices of the </a:t>
            </a:r>
            <a:r>
              <a:rPr b="1"/>
              <a:t>Catholic Church</a:t>
            </a:r>
            <a:r>
              <a:t> grows.</a:t>
            </a:r>
          </a:p>
        </p:txBody>
      </p:sp>
      <p:sp>
        <p:nvSpPr>
          <p:cNvPr id="404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edEurope400CE-Act3.jpg" descr="MedEurope40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8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42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  <p:sp>
        <p:nvSpPr>
          <p:cNvPr id="143" name="They cause large-scale destruction in the Western Roman Empire."/>
          <p:cNvSpPr/>
          <p:nvPr/>
        </p:nvSpPr>
        <p:spPr>
          <a:xfrm>
            <a:off x="220133" y="4366176"/>
            <a:ext cx="2971073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They cause large-scale destruction in the </a:t>
            </a:r>
            <a:r>
              <a:rPr b="1"/>
              <a:t>Western Roman Empire</a:t>
            </a:r>
            <a:r>
              <a:t>.</a:t>
            </a:r>
          </a:p>
        </p:txBody>
      </p:sp>
      <p:sp>
        <p:nvSpPr>
          <p:cNvPr id="144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45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6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49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51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52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Line"/>
          <p:cNvSpPr/>
          <p:nvPr/>
        </p:nvSpPr>
        <p:spPr>
          <a:xfrm flipH="1" flipV="1">
            <a:off x="6802810" y="7793144"/>
            <a:ext cx="675997" cy="6759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Rome is sacked twice, by the Goths in 410 CE and the Vandals in 455 CE."/>
          <p:cNvSpPr/>
          <p:nvPr/>
        </p:nvSpPr>
        <p:spPr>
          <a:xfrm>
            <a:off x="7184066" y="7704666"/>
            <a:ext cx="2826941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Rome</a:t>
            </a:r>
            <a:r>
              <a:t> is sacked twice, by the Goths in 410 CE and the Vandals in 455 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edEurope500CE-Act0.jpg" descr="MedEurope500CE-Act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  <p:sp>
        <p:nvSpPr>
          <p:cNvPr id="162" name="Line"/>
          <p:cNvSpPr/>
          <p:nvPr/>
        </p:nvSpPr>
        <p:spPr>
          <a:xfrm flipV="1">
            <a:off x="4276129" y="3600846"/>
            <a:ext cx="2276873" cy="72575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Anglo-Saxon tribes have settled in southern Britain, destroying Roman civilization, including Christianity."/>
          <p:cNvSpPr/>
          <p:nvPr/>
        </p:nvSpPr>
        <p:spPr>
          <a:xfrm>
            <a:off x="6265333" y="1845733"/>
            <a:ext cx="3388321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b="1" sz="2500"/>
              <a:t>Anglo-Saxon</a:t>
            </a:r>
            <a:r>
              <a:rPr sz="2500"/>
              <a:t> tribes have settled in southern Britain, destroying Roman civilization, including Christianity.</a:t>
            </a:r>
          </a:p>
        </p:txBody>
      </p:sp>
      <p:sp>
        <p:nvSpPr>
          <p:cNvPr id="164" name="Line"/>
          <p:cNvSpPr/>
          <p:nvPr/>
        </p:nvSpPr>
        <p:spPr>
          <a:xfrm>
            <a:off x="2717866" y="3109780"/>
            <a:ext cx="2182747" cy="320423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German tribes have formed several kingdoms in what was the Western Roman Empire"/>
          <p:cNvSpPr/>
          <p:nvPr/>
        </p:nvSpPr>
        <p:spPr>
          <a:xfrm>
            <a:off x="254000" y="1016000"/>
            <a:ext cx="2976365" cy="2397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German tribes</a:t>
            </a:r>
            <a:r>
              <a:t> have formed several kingdoms in what was the Western Roman Empire</a:t>
            </a:r>
          </a:p>
        </p:txBody>
      </p:sp>
      <p:sp>
        <p:nvSpPr>
          <p:cNvPr id="166" name="Line"/>
          <p:cNvSpPr/>
          <p:nvPr/>
        </p:nvSpPr>
        <p:spPr>
          <a:xfrm flipV="1">
            <a:off x="9609335" y="5234913"/>
            <a:ext cx="1270134" cy="211061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The Eastern Roman Empire has been almost unaffected. Life continues here much as before."/>
          <p:cNvSpPr/>
          <p:nvPr/>
        </p:nvSpPr>
        <p:spPr>
          <a:xfrm>
            <a:off x="9798711" y="3268133"/>
            <a:ext cx="3073996" cy="209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Eastern Roman Empire</a:t>
            </a:r>
            <a:r>
              <a:t> has been almost unaffected. Life continues here much as before.</a:t>
            </a:r>
          </a:p>
        </p:txBody>
      </p:sp>
      <p:sp>
        <p:nvSpPr>
          <p:cNvPr id="168" name="Line"/>
          <p:cNvSpPr/>
          <p:nvPr/>
        </p:nvSpPr>
        <p:spPr>
          <a:xfrm>
            <a:off x="2878733" y="5916083"/>
            <a:ext cx="1861013" cy="44126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9" name="Roman civilization has been badly damaged, but in most places Christianity has survived."/>
          <p:cNvSpPr/>
          <p:nvPr/>
        </p:nvSpPr>
        <p:spPr>
          <a:xfrm>
            <a:off x="230022" y="4145497"/>
            <a:ext cx="3073996" cy="251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Roman civilization</a:t>
            </a:r>
            <a:r>
              <a:t> has been badly damaged, but in most places Christianity has survived.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MedEurope500CE-Act1.jpg" descr="MedEurope50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73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Western Europe has seen the expansion of the kingdom of the Franks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has seen the expansion of the kingdom of the </a:t>
            </a:r>
            <a:r>
              <a:rPr b="1"/>
              <a:t>Franks</a:t>
            </a:r>
            <a:r>
              <a:t>.</a:t>
            </a:r>
          </a:p>
        </p:txBody>
      </p:sp>
      <p:sp>
        <p:nvSpPr>
          <p:cNvPr id="175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6" name="The Eastern Roman Empire faces destructive attacks from Slav tribes from central Europe and Muslim armies from Arabia."/>
          <p:cNvSpPr/>
          <p:nvPr/>
        </p:nvSpPr>
        <p:spPr>
          <a:xfrm>
            <a:off x="8538566" y="38464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</a:t>
            </a:r>
            <a:r>
              <a:rPr b="1"/>
              <a:t>Eastern Roman Empire</a:t>
            </a:r>
            <a:r>
              <a:t> faces destructive attacks from Slav tribes from central Europe and Muslim armies from Arabia.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80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Western Europe has seen the expansion of the kingdom of the Franks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has seen the expansion of the kingdom of the </a:t>
            </a:r>
            <a:r>
              <a:rPr b="1"/>
              <a:t>Franks</a:t>
            </a:r>
            <a:r>
              <a:t>.</a:t>
            </a:r>
          </a:p>
        </p:txBody>
      </p:sp>
      <p:sp>
        <p:nvSpPr>
          <p:cNvPr id="182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Great invasions from central Europe and Muslim armies from Arabia transform the Eastern Roman Empire into what modern scholars call the Byzantine Empire."/>
          <p:cNvSpPr/>
          <p:nvPr/>
        </p:nvSpPr>
        <p:spPr>
          <a:xfrm>
            <a:off x="8538566" y="3846446"/>
            <a:ext cx="4284862" cy="237556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Great invasions from central Europe and Muslim armies from Arabia transform the Eastern Roman Empire into what modern scholars call the </a:t>
            </a:r>
            <a:r>
              <a:rPr b="1"/>
              <a:t>Byzantine Empire</a:t>
            </a:r>
            <a:r>
              <a:t>.</a:t>
            </a:r>
          </a:p>
        </p:txBody>
      </p:sp>
      <p:sp>
        <p:nvSpPr>
          <p:cNvPr id="184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8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