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Europe400CE-2.jpg" descr="MedEurope4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</a:t>
            </a:r>
            <a:r>
              <a:rPr sz="3000"/>
              <a:t> CE</a:t>
            </a:r>
          </a:p>
        </p:txBody>
      </p:sp>
      <p:sp>
        <p:nvSpPr>
          <p:cNvPr id="121" name="This map of Greece and the Aegean…"/>
          <p:cNvSpPr txBox="1"/>
          <p:nvPr/>
        </p:nvSpPr>
        <p:spPr>
          <a:xfrm>
            <a:off x="258170" y="1388802"/>
            <a:ext cx="3959021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late fourth century, the </a:t>
            </a:r>
            <a:r>
              <a:rPr b="1"/>
              <a:t>Roman Empire</a:t>
            </a:r>
            <a:r>
              <a:t> stands intact. Its economy is still strong.</a:t>
            </a:r>
          </a:p>
        </p:txBody>
      </p:sp>
      <p:sp>
        <p:nvSpPr>
          <p:cNvPr id="122" name="Line"/>
          <p:cNvSpPr/>
          <p:nvPr/>
        </p:nvSpPr>
        <p:spPr>
          <a:xfrm flipV="1">
            <a:off x="6220949" y="5283199"/>
            <a:ext cx="1466785" cy="107202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 flipV="1">
            <a:off x="9463682" y="5211546"/>
            <a:ext cx="1" cy="211734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Roman Empire is now ruled by two emperors, one in the east and one in the west."/>
          <p:cNvSpPr/>
          <p:nvPr/>
        </p:nvSpPr>
        <p:spPr>
          <a:xfrm>
            <a:off x="7366000" y="3474706"/>
            <a:ext cx="3959021" cy="18001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Roman Empire is now ruled by </a:t>
            </a:r>
            <a:r>
              <a:rPr b="1" sz="2500"/>
              <a:t>two emperors</a:t>
            </a:r>
            <a:r>
              <a:rPr sz="2500"/>
              <a:t>, one in the east and one in the west.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4969139" y="7696861"/>
            <a:ext cx="1047685" cy="46335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This map of Greece and the Aegean…"/>
          <p:cNvSpPr txBox="1"/>
          <p:nvPr/>
        </p:nvSpPr>
        <p:spPr>
          <a:xfrm>
            <a:off x="1095579" y="7226369"/>
            <a:ext cx="3959022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Christianity</a:t>
            </a:r>
            <a:r>
              <a:t> is the official religion of the empire. The bishop of Rome is its leading figure.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MedEurope813CE-Act3.jpg" descr="MedEurope813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18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20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Muslim pirates attack Christian coast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pirates attack Christian coastlands in the Mediterranean.</a:t>
            </a:r>
          </a:p>
        </p:txBody>
      </p:sp>
      <p:sp>
        <p:nvSpPr>
          <p:cNvPr id="222" name="Line"/>
          <p:cNvSpPr/>
          <p:nvPr/>
        </p:nvSpPr>
        <p:spPr>
          <a:xfrm flipH="1">
            <a:off x="8236953" y="4705870"/>
            <a:ext cx="2304445" cy="12645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The Magyars, a nomadic tribe from central Asia, raid deep into Christian Europe."/>
          <p:cNvSpPr/>
          <p:nvPr/>
        </p:nvSpPr>
        <p:spPr>
          <a:xfrm>
            <a:off x="9354145" y="3173776"/>
            <a:ext cx="3323763" cy="17467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The </a:t>
            </a:r>
            <a:r>
              <a:rPr b="1"/>
              <a:t>Magyars</a:t>
            </a:r>
            <a:r>
              <a:t>, a nomadic tribe from central Asia, raid deep into Christian Europe.</a:t>
            </a:r>
          </a:p>
        </p:txBody>
      </p:sp>
      <p:sp>
        <p:nvSpPr>
          <p:cNvPr id="224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25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27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29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MedEurope961CE-2.jpg" descr="MedEurope96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3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</a:t>
            </a:r>
            <a:r>
              <a:rPr sz="3000"/>
              <a:t> CE</a:t>
            </a:r>
          </a:p>
        </p:txBody>
      </p:sp>
      <p:sp>
        <p:nvSpPr>
          <p:cNvPr id="233" name="Line"/>
          <p:cNvSpPr/>
          <p:nvPr/>
        </p:nvSpPr>
        <p:spPr>
          <a:xfrm flipH="1" flipV="1">
            <a:off x="3606667" y="2350360"/>
            <a:ext cx="2213720" cy="24414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4" name="The Frankish Empire has broken up, but out of the wreckage has appeared the Holy Roman Empire."/>
          <p:cNvSpPr/>
          <p:nvPr/>
        </p:nvSpPr>
        <p:spPr>
          <a:xfrm>
            <a:off x="184150" y="533400"/>
            <a:ext cx="3794059" cy="1867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Empire has broken up, but out of the wreckage has appeared the </a:t>
            </a:r>
            <a:r>
              <a:rPr b="1"/>
              <a:t>Holy Roman Empire</a:t>
            </a:r>
            <a:r>
              <a:t>.</a:t>
            </a:r>
          </a:p>
        </p:txBody>
      </p:sp>
      <p:sp>
        <p:nvSpPr>
          <p:cNvPr id="235" name="Line"/>
          <p:cNvSpPr/>
          <p:nvPr/>
        </p:nvSpPr>
        <p:spPr>
          <a:xfrm flipH="1">
            <a:off x="3115733" y="5987190"/>
            <a:ext cx="1502305" cy="3396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The attacks, plus civil wars, cause chaos. This gives rise to a new social and political system, called Feudalism."/>
          <p:cNvSpPr/>
          <p:nvPr/>
        </p:nvSpPr>
        <p:spPr>
          <a:xfrm>
            <a:off x="149423" y="4588933"/>
            <a:ext cx="3106738" cy="2542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attacks, plus civil wars, cause chaos. This gives rise to a new social and political system, called </a:t>
            </a:r>
            <a:r>
              <a:rPr b="1"/>
              <a:t>Feudalism</a:t>
            </a:r>
            <a:r>
              <a:t>.</a:t>
            </a:r>
          </a:p>
        </p:txBody>
      </p:sp>
      <p:sp>
        <p:nvSpPr>
          <p:cNvPr id="237" name="Line"/>
          <p:cNvSpPr/>
          <p:nvPr/>
        </p:nvSpPr>
        <p:spPr>
          <a:xfrm flipH="1" flipV="1">
            <a:off x="10122032" y="4213026"/>
            <a:ext cx="295673" cy="242609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Viking settlers (known as the Rus) have established a huge new state in what is now Russia and Ukraine."/>
          <p:cNvSpPr/>
          <p:nvPr/>
        </p:nvSpPr>
        <p:spPr>
          <a:xfrm>
            <a:off x="9906000" y="6366933"/>
            <a:ext cx="2976365" cy="2646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Viking settlers (known as the </a:t>
            </a:r>
            <a:r>
              <a:rPr b="1"/>
              <a:t>Rus</a:t>
            </a:r>
            <a:r>
              <a:t>) have established a huge new state in what is now Russia and Ukraine.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4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</a:t>
            </a:r>
            <a:r>
              <a:rPr sz="3000"/>
              <a:t> CE</a:t>
            </a:r>
          </a:p>
        </p:txBody>
      </p:sp>
      <p:sp>
        <p:nvSpPr>
          <p:cNvPr id="242" name="Line"/>
          <p:cNvSpPr/>
          <p:nvPr/>
        </p:nvSpPr>
        <p:spPr>
          <a:xfrm flipH="1">
            <a:off x="2907671" y="5901928"/>
            <a:ext cx="1466289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3" name="Feudalism has now developed fully in France, and is spreading to Italy, Germany, England and Spain."/>
          <p:cNvSpPr/>
          <p:nvPr/>
        </p:nvSpPr>
        <p:spPr>
          <a:xfrm>
            <a:off x="118533" y="4150816"/>
            <a:ext cx="3160845" cy="24999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Feudalism</a:t>
            </a:r>
            <a:r>
              <a:t> has now developed fully in France, and is spreading to Italy, Germany, England and Spain.</a:t>
            </a:r>
          </a:p>
        </p:txBody>
      </p:sp>
      <p:sp>
        <p:nvSpPr>
          <p:cNvPr id="244" name="Line"/>
          <p:cNvSpPr/>
          <p:nvPr/>
        </p:nvSpPr>
        <p:spPr>
          <a:xfrm flipH="1">
            <a:off x="8092966" y="3979994"/>
            <a:ext cx="1284794" cy="61423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5" name="Line"/>
          <p:cNvSpPr/>
          <p:nvPr/>
        </p:nvSpPr>
        <p:spPr>
          <a:xfrm flipH="1" flipV="1">
            <a:off x="6792010" y="2296271"/>
            <a:ext cx="2585750" cy="87158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6" name="New lands in northern and central Europe have joined  “Christendom” by conversion from paganism to Christianity."/>
          <p:cNvSpPr/>
          <p:nvPr/>
        </p:nvSpPr>
        <p:spPr>
          <a:xfrm>
            <a:off x="9017000" y="2351649"/>
            <a:ext cx="3816880" cy="2246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New lands in northern and central Europe have joined  “</a:t>
            </a:r>
            <a:r>
              <a:rPr b="1"/>
              <a:t>Christendom</a:t>
            </a:r>
            <a:r>
              <a:t>” by conversion from paganism to Christianity.</a:t>
            </a:r>
          </a:p>
        </p:txBody>
      </p:sp>
      <p:sp>
        <p:nvSpPr>
          <p:cNvPr id="247" name="Line"/>
          <p:cNvSpPr/>
          <p:nvPr/>
        </p:nvSpPr>
        <p:spPr>
          <a:xfrm flipH="1" flipV="1">
            <a:off x="6509700" y="7366151"/>
            <a:ext cx="1572660" cy="105950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The bishops of Rome, the popes, are increasingly claiming spiritual and secular leadership of Christendom."/>
          <p:cNvSpPr/>
          <p:nvPr/>
        </p:nvSpPr>
        <p:spPr>
          <a:xfrm>
            <a:off x="7772400" y="7253982"/>
            <a:ext cx="4114668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bishops of Rome, the </a:t>
            </a:r>
            <a:r>
              <a:rPr b="1"/>
              <a:t>popes</a:t>
            </a:r>
            <a:r>
              <a:t>, are increasingly claiming spiritual and secular leadership of Christendom.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MedEurope1070CE-Act1.jpg" descr="MedEurope107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5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1066-1071</a:t>
            </a:r>
            <a:r>
              <a:rPr sz="3000"/>
              <a:t> CE</a:t>
            </a:r>
          </a:p>
        </p:txBody>
      </p:sp>
      <p:sp>
        <p:nvSpPr>
          <p:cNvPr id="252" name="Text"/>
          <p:cNvSpPr txBox="1"/>
          <p:nvPr/>
        </p:nvSpPr>
        <p:spPr>
          <a:xfrm>
            <a:off x="6292750" y="4768849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53" name="Line"/>
          <p:cNvSpPr/>
          <p:nvPr/>
        </p:nvSpPr>
        <p:spPr>
          <a:xfrm flipH="1" flipV="1">
            <a:off x="3851936" y="3300611"/>
            <a:ext cx="426911" cy="8802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4" name="In 1066, a force from the French duchy of Normandy conquers England. Its leader will be famous in English history as “William the Conqueror”."/>
          <p:cNvSpPr/>
          <p:nvPr/>
        </p:nvSpPr>
        <p:spPr>
          <a:xfrm>
            <a:off x="211666" y="1282700"/>
            <a:ext cx="4362054" cy="23660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1066, a force from the French duchy of Normandy conquers England. Its leader will be famous in English history as “</a:t>
            </a:r>
            <a:r>
              <a:rPr b="1" sz="2500"/>
              <a:t>William the Conqueror</a:t>
            </a:r>
            <a:r>
              <a:rPr sz="2500"/>
              <a:t>”.</a:t>
            </a:r>
          </a:p>
        </p:txBody>
      </p:sp>
      <p:sp>
        <p:nvSpPr>
          <p:cNvPr id="255" name="Line"/>
          <p:cNvSpPr/>
          <p:nvPr/>
        </p:nvSpPr>
        <p:spPr>
          <a:xfrm flipH="1" flipV="1">
            <a:off x="10684536" y="5104011"/>
            <a:ext cx="27914" cy="252657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6" name="In 1071, an army of Turks inflicts a shattering defeat on the Byzantine army at the Battle of Manzikert. The Turks then go on to occupy a huge part of the Byzantine Empire."/>
          <p:cNvSpPr/>
          <p:nvPr/>
        </p:nvSpPr>
        <p:spPr>
          <a:xfrm>
            <a:off x="8517466" y="2950633"/>
            <a:ext cx="4362055" cy="28106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1071, an army of Turks inflicts a shattering defeat on the Byzantine army at the </a:t>
            </a:r>
            <a:r>
              <a:rPr b="1" sz="2500"/>
              <a:t>Battle of Manzikert</a:t>
            </a:r>
            <a:r>
              <a:rPr sz="2500"/>
              <a:t>. The Turks then go on to occupy a huge part of the Byzantine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5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</a:t>
            </a:r>
          </a:p>
        </p:txBody>
      </p:sp>
      <p:sp>
        <p:nvSpPr>
          <p:cNvPr id="260" name="Line"/>
          <p:cNvSpPr/>
          <p:nvPr/>
        </p:nvSpPr>
        <p:spPr>
          <a:xfrm>
            <a:off x="6804818" y="3483310"/>
            <a:ext cx="600274" cy="128139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1" name="In the Holy Roman Empire the power struggle greatly weakens the emperors’ authority."/>
          <p:cNvSpPr/>
          <p:nvPr/>
        </p:nvSpPr>
        <p:spPr>
          <a:xfrm>
            <a:off x="6942732" y="4891782"/>
            <a:ext cx="4441429" cy="1685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 the power struggle greatly weakens the emperors’ authority.</a:t>
            </a:r>
          </a:p>
        </p:txBody>
      </p:sp>
      <p:sp>
        <p:nvSpPr>
          <p:cNvPr id="262" name="Line"/>
          <p:cNvSpPr/>
          <p:nvPr/>
        </p:nvSpPr>
        <p:spPr>
          <a:xfrm flipH="1">
            <a:off x="4689415" y="3689199"/>
            <a:ext cx="1054961" cy="196993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3" name="In France, the kings cast themselves as allies of the popes. With papal support their power increases."/>
          <p:cNvSpPr/>
          <p:nvPr/>
        </p:nvSpPr>
        <p:spPr>
          <a:xfrm>
            <a:off x="2238705" y="5774266"/>
            <a:ext cx="3842611" cy="16859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France</a:t>
            </a:r>
            <a:r>
              <a:t>, the kings cast themselves as allies of the popes. With papal support their power increases.</a:t>
            </a:r>
          </a:p>
        </p:txBody>
      </p:sp>
      <p:sp>
        <p:nvSpPr>
          <p:cNvPr id="264" name="Line"/>
          <p:cNvSpPr/>
          <p:nvPr/>
        </p:nvSpPr>
        <p:spPr>
          <a:xfrm flipH="1">
            <a:off x="4401086" y="3689199"/>
            <a:ext cx="776024" cy="29333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5" name="In England, the quarrel between kings and the church leads to the murder of an archbishop in his own cathedral (1170)."/>
          <p:cNvSpPr/>
          <p:nvPr/>
        </p:nvSpPr>
        <p:spPr>
          <a:xfrm>
            <a:off x="291372" y="3582919"/>
            <a:ext cx="4012076" cy="20286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England</a:t>
            </a:r>
            <a:r>
              <a:t>, the quarrel between kings and the church leads to the murder of an archbishop in his own cathedral (1170).</a:t>
            </a:r>
          </a:p>
        </p:txBody>
      </p:sp>
      <p:sp>
        <p:nvSpPr>
          <p:cNvPr id="266" name="The popes’ claim to leadership in Christendom threatens the position of secular rulers. A power struggle follows."/>
          <p:cNvSpPr/>
          <p:nvPr/>
        </p:nvSpPr>
        <p:spPr>
          <a:xfrm>
            <a:off x="4665199" y="1665982"/>
            <a:ext cx="4013069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popes’</a:t>
            </a:r>
            <a:r>
              <a:t> claim to leadership in Christendom threatens the position of secular rulers. A power struggle follows.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6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270" name="In response to the threat to the Byzantines, the  Christian rulers in western Europe oganize several Crusades against Muslim control of Jerusalem."/>
          <p:cNvSpPr/>
          <p:nvPr/>
        </p:nvSpPr>
        <p:spPr>
          <a:xfrm>
            <a:off x="8009466" y="1626327"/>
            <a:ext cx="4165205" cy="26021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In response to the threat to the Byzantines, the  Christian rulers in western Europe oganize several </a:t>
            </a:r>
            <a:r>
              <a:rPr b="1"/>
              <a:t>Crusades</a:t>
            </a:r>
            <a:r>
              <a:t> against Muslim control of Jerusalem.</a:t>
            </a:r>
          </a:p>
        </p:txBody>
      </p:sp>
      <p:sp>
        <p:nvSpPr>
          <p:cNvPr id="271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72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 flipH="1" flipV="1">
            <a:off x="2572874" y="6303697"/>
            <a:ext cx="612710" cy="15548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The Christian Reconquista of Spain makes great strides."/>
          <p:cNvSpPr/>
          <p:nvPr/>
        </p:nvSpPr>
        <p:spPr>
          <a:xfrm>
            <a:off x="110066" y="4656666"/>
            <a:ext cx="2548336" cy="18256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</a:t>
            </a:r>
            <a:r>
              <a:rPr b="1" i="1"/>
              <a:t>Reconquista</a:t>
            </a:r>
            <a:r>
              <a:t> of Spain makes great strides.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MedEurope1070CE-Act3.jpg" descr="MedEurope107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7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278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79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1" name="Instead of fighting the Muslims, in 1204 the…"/>
          <p:cNvSpPr/>
          <p:nvPr/>
        </p:nvSpPr>
        <p:spPr>
          <a:xfrm>
            <a:off x="8449733" y="3276600"/>
            <a:ext cx="3629819" cy="2174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MedEurope1214CE-2.jpg" descr="MedEurope1214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8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</a:t>
            </a:r>
            <a:r>
              <a:rPr sz="3000"/>
              <a:t> CE</a:t>
            </a:r>
          </a:p>
        </p:txBody>
      </p:sp>
      <p:sp>
        <p:nvSpPr>
          <p:cNvPr id="285" name="Line"/>
          <p:cNvSpPr/>
          <p:nvPr/>
        </p:nvSpPr>
        <p:spPr>
          <a:xfrm flipH="1" flipV="1">
            <a:off x="3016251" y="3169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6" name="In England, the barons force the king to respect the rights of his subjects by signing Magna Carta."/>
          <p:cNvSpPr/>
          <p:nvPr/>
        </p:nvSpPr>
        <p:spPr>
          <a:xfrm>
            <a:off x="84666" y="1485900"/>
            <a:ext cx="3431713" cy="20189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the barons force the king to respect the rights of his subjects by signing </a:t>
            </a:r>
            <a:r>
              <a:rPr b="1"/>
              <a:t>Magna Carta.</a:t>
            </a:r>
          </a:p>
        </p:txBody>
      </p:sp>
      <p:sp>
        <p:nvSpPr>
          <p:cNvPr id="287" name="Line"/>
          <p:cNvSpPr/>
          <p:nvPr/>
        </p:nvSpPr>
        <p:spPr>
          <a:xfrm flipV="1">
            <a:off x="10830985" y="4719345"/>
            <a:ext cx="1" cy="41537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8" name="Close contact between Christians and Muslims is leading to new knowledge and ideas coming into Europe."/>
          <p:cNvSpPr/>
          <p:nvPr/>
        </p:nvSpPr>
        <p:spPr>
          <a:xfrm>
            <a:off x="7543800" y="3153833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Close contact between Christians and Muslims is leading to new </a:t>
            </a:r>
            <a:r>
              <a:rPr b="1"/>
              <a:t>knowledge and ideas</a:t>
            </a:r>
            <a:r>
              <a:t> coming into Europe.</a:t>
            </a:r>
          </a:p>
        </p:txBody>
      </p:sp>
      <p:sp>
        <p:nvSpPr>
          <p:cNvPr id="289" name="Line"/>
          <p:cNvSpPr/>
          <p:nvPr/>
        </p:nvSpPr>
        <p:spPr>
          <a:xfrm flipH="1" flipV="1">
            <a:off x="3311725" y="7517691"/>
            <a:ext cx="5250075" cy="32305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0" name="Trade between Christians and Muslims has greatly increased. This benefits all of Europe but especially cities in northern Italy."/>
          <p:cNvSpPr/>
          <p:nvPr/>
        </p:nvSpPr>
        <p:spPr>
          <a:xfrm>
            <a:off x="83610" y="4428066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between Christians and Muslims has greatly increased. This benefits all of Europe but especially cities in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291" name="After the 4th Crusade, crusader leaders have divided the Byzantine Empire between themselves."/>
          <p:cNvSpPr/>
          <p:nvPr/>
        </p:nvSpPr>
        <p:spPr>
          <a:xfrm>
            <a:off x="84666" y="6514417"/>
            <a:ext cx="3431713" cy="20189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the 4th Crusade, crusader leaders have divided the </a:t>
            </a:r>
            <a:r>
              <a:rPr b="1"/>
              <a:t>Byzantine Empire</a:t>
            </a:r>
            <a:r>
              <a:t> between themselves.</a:t>
            </a:r>
          </a:p>
        </p:txBody>
      </p:sp>
      <p:sp>
        <p:nvSpPr>
          <p:cNvPr id="292" name="Line"/>
          <p:cNvSpPr/>
          <p:nvPr/>
        </p:nvSpPr>
        <p:spPr>
          <a:xfrm flipH="1" flipV="1">
            <a:off x="5521525" y="6171491"/>
            <a:ext cx="830475" cy="4733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MedEurope1214CE-Act1.jpg" descr="MedEurope1214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9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296" name="Line"/>
          <p:cNvSpPr/>
          <p:nvPr/>
        </p:nvSpPr>
        <p:spPr>
          <a:xfrm flipH="1" flipV="1">
            <a:off x="2271381" y="3232897"/>
            <a:ext cx="1303669" cy="455048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Line"/>
          <p:cNvSpPr/>
          <p:nvPr/>
        </p:nvSpPr>
        <p:spPr>
          <a:xfrm flipH="1" flipV="1">
            <a:off x="2462830" y="3247320"/>
            <a:ext cx="2647796" cy="264779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Line"/>
          <p:cNvSpPr/>
          <p:nvPr/>
        </p:nvSpPr>
        <p:spPr>
          <a:xfrm>
            <a:off x="2816357" y="3210202"/>
            <a:ext cx="6084225" cy="12616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9" name="Line"/>
          <p:cNvSpPr/>
          <p:nvPr/>
        </p:nvSpPr>
        <p:spPr>
          <a:xfrm>
            <a:off x="4474567" y="3229768"/>
            <a:ext cx="5044081" cy="60708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The Crusades to the Middle East peter out, but Crusading movements spring up in other places."/>
          <p:cNvSpPr/>
          <p:nvPr/>
        </p:nvSpPr>
        <p:spPr>
          <a:xfrm>
            <a:off x="623854" y="1517782"/>
            <a:ext cx="4043959" cy="1743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MedEurope1214CE-Act2.jpg" descr="MedEurope1214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304" name="A ferocious invasion by the Mongols, a people from central Asia, leaves a trail of destruction. The Russians are now under Mongol rule."/>
          <p:cNvSpPr/>
          <p:nvPr/>
        </p:nvSpPr>
        <p:spPr>
          <a:xfrm>
            <a:off x="7900954" y="1811866"/>
            <a:ext cx="4400683" cy="22971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 ferocious invasion by the </a:t>
            </a:r>
            <a:r>
              <a:rPr b="1"/>
              <a:t>Mongols</a:t>
            </a:r>
            <a:r>
              <a:t>, a people from central Asia, leaves a trail of destruction. The Russians are now under Mongol rule.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edEurope400CE-Act4.jpg" descr="MedEurope400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0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  <p:sp>
        <p:nvSpPr>
          <p:cNvPr id="131" name="They cause large-scale destruction in the Western Roman Empire."/>
          <p:cNvSpPr/>
          <p:nvPr/>
        </p:nvSpPr>
        <p:spPr>
          <a:xfrm>
            <a:off x="220133" y="4366176"/>
            <a:ext cx="2971073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They cause large-scale destruction in the </a:t>
            </a:r>
            <a:r>
              <a:rPr b="1"/>
              <a:t>Western Roman Empire</a:t>
            </a:r>
            <a:r>
              <a:t>.</a:t>
            </a:r>
          </a:p>
        </p:txBody>
      </p:sp>
      <p:sp>
        <p:nvSpPr>
          <p:cNvPr id="132" name="Angles, Saxons, Jutes"/>
          <p:cNvSpPr txBox="1"/>
          <p:nvPr/>
        </p:nvSpPr>
        <p:spPr>
          <a:xfrm>
            <a:off x="6097256" y="3397249"/>
            <a:ext cx="31301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Angles, Saxons, Jutes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5994399" y="3889338"/>
            <a:ext cx="1016001" cy="44657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Franks"/>
          <p:cNvSpPr txBox="1"/>
          <p:nvPr/>
        </p:nvSpPr>
        <p:spPr>
          <a:xfrm>
            <a:off x="7139425" y="4006849"/>
            <a:ext cx="1045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Franks</a:t>
            </a:r>
          </a:p>
        </p:txBody>
      </p:sp>
      <p:sp>
        <p:nvSpPr>
          <p:cNvPr id="135" name="Line"/>
          <p:cNvSpPr/>
          <p:nvPr/>
        </p:nvSpPr>
        <p:spPr>
          <a:xfrm flipV="1">
            <a:off x="5716719" y="4245876"/>
            <a:ext cx="1317788" cy="28225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Suebi"/>
          <p:cNvSpPr txBox="1"/>
          <p:nvPr/>
        </p:nvSpPr>
        <p:spPr>
          <a:xfrm>
            <a:off x="7215402" y="4464049"/>
            <a:ext cx="8938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Suebi</a:t>
            </a:r>
          </a:p>
        </p:txBody>
      </p:sp>
      <p:sp>
        <p:nvSpPr>
          <p:cNvPr id="137" name="Line"/>
          <p:cNvSpPr/>
          <p:nvPr/>
        </p:nvSpPr>
        <p:spPr>
          <a:xfrm flipV="1">
            <a:off x="6125626" y="4735672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Vandals"/>
          <p:cNvSpPr txBox="1"/>
          <p:nvPr/>
        </p:nvSpPr>
        <p:spPr>
          <a:xfrm>
            <a:off x="7489014" y="4921249"/>
            <a:ext cx="11933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Vandals</a:t>
            </a:r>
          </a:p>
        </p:txBody>
      </p:sp>
      <p:sp>
        <p:nvSpPr>
          <p:cNvPr id="139" name="Huns"/>
          <p:cNvSpPr txBox="1"/>
          <p:nvPr/>
        </p:nvSpPr>
        <p:spPr>
          <a:xfrm>
            <a:off x="10083013" y="5073649"/>
            <a:ext cx="825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Huns</a:t>
            </a:r>
          </a:p>
        </p:txBody>
      </p:sp>
      <p:sp>
        <p:nvSpPr>
          <p:cNvPr id="140" name="Goths"/>
          <p:cNvSpPr txBox="1"/>
          <p:nvPr/>
        </p:nvSpPr>
        <p:spPr>
          <a:xfrm>
            <a:off x="10032188" y="5550462"/>
            <a:ext cx="927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Goths</a:t>
            </a:r>
          </a:p>
        </p:txBody>
      </p:sp>
      <p:sp>
        <p:nvSpPr>
          <p:cNvPr id="141" name="Line"/>
          <p:cNvSpPr/>
          <p:nvPr/>
        </p:nvSpPr>
        <p:spPr>
          <a:xfrm flipV="1">
            <a:off x="9419159" y="5946406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2" name="Line"/>
          <p:cNvSpPr/>
          <p:nvPr/>
        </p:nvSpPr>
        <p:spPr>
          <a:xfrm flipH="1" flipV="1">
            <a:off x="6802810" y="7793144"/>
            <a:ext cx="675997" cy="6759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Rome is sacked twice, by the Goths in 410 CE and the Vandals in 455 CE."/>
          <p:cNvSpPr/>
          <p:nvPr/>
        </p:nvSpPr>
        <p:spPr>
          <a:xfrm>
            <a:off x="7184066" y="7704666"/>
            <a:ext cx="2826941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Rome</a:t>
            </a:r>
            <a:r>
              <a:t> is sacked twice, by the Goths in 410 CE and the Vandals in 455 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MedEurope1347CE-2.jpg" descr="MedEurope1347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</a:t>
            </a:r>
            <a:r>
              <a:rPr sz="3000"/>
              <a:t> CE</a:t>
            </a:r>
          </a:p>
        </p:txBody>
      </p:sp>
      <p:sp>
        <p:nvSpPr>
          <p:cNvPr id="308" name="Line"/>
          <p:cNvSpPr/>
          <p:nvPr/>
        </p:nvSpPr>
        <p:spPr>
          <a:xfrm flipH="1" flipV="1">
            <a:off x="5355367" y="6366357"/>
            <a:ext cx="860835" cy="2922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9" name="Trade in the Mediterranean has greatly increased. This benefits all of Europe but especially the city-states of northern Italy."/>
          <p:cNvSpPr/>
          <p:nvPr/>
        </p:nvSpPr>
        <p:spPr>
          <a:xfrm>
            <a:off x="104776" y="5071533"/>
            <a:ext cx="5428656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in the Mediterranean has greatly increased. This benefits all of Europe but especially the city-states of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310" name="Line"/>
          <p:cNvSpPr/>
          <p:nvPr/>
        </p:nvSpPr>
        <p:spPr>
          <a:xfrm flipH="1" flipV="1">
            <a:off x="2248100" y="2649490"/>
            <a:ext cx="1744695" cy="174469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1" name="In England, parliament has become an important part of government."/>
          <p:cNvSpPr/>
          <p:nvPr/>
        </p:nvSpPr>
        <p:spPr>
          <a:xfrm>
            <a:off x="104776" y="1591733"/>
            <a:ext cx="4401676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</a:t>
            </a:r>
            <a:r>
              <a:rPr b="1"/>
              <a:t>parliament</a:t>
            </a:r>
            <a:r>
              <a:t> has become an important part of government.</a:t>
            </a:r>
          </a:p>
        </p:txBody>
      </p:sp>
      <p:sp>
        <p:nvSpPr>
          <p:cNvPr id="312" name="Line"/>
          <p:cNvSpPr/>
          <p:nvPr/>
        </p:nvSpPr>
        <p:spPr>
          <a:xfrm flipV="1">
            <a:off x="6509378" y="2971308"/>
            <a:ext cx="3231723" cy="220672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3" name="Line"/>
          <p:cNvSpPr/>
          <p:nvPr/>
        </p:nvSpPr>
        <p:spPr>
          <a:xfrm flipV="1">
            <a:off x="6382378" y="3098308"/>
            <a:ext cx="3485723" cy="32583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4" name="In the Holy Roman Empire, the emperor has become so weak that the leading nobles, bishops and towns have become almost independent of him."/>
          <p:cNvSpPr/>
          <p:nvPr/>
        </p:nvSpPr>
        <p:spPr>
          <a:xfrm>
            <a:off x="7648576" y="1625599"/>
            <a:ext cx="5428656" cy="20592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, the emperor has become so weak that the leading nobles, bishops and towns have become almost independent of him.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MedEurope1347CE-Act5.jpg" descr="MedEurope1347CE-Act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1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18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MedEurope1450CE-Act1.jpg" descr="MedEurope145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1450 </a:t>
            </a:r>
            <a:r>
              <a:rPr sz="3000"/>
              <a:t>CE</a:t>
            </a:r>
          </a:p>
        </p:txBody>
      </p:sp>
      <p:sp>
        <p:nvSpPr>
          <p:cNvPr id="322" name="In the century after the Black Death, Medieval Europe begins to give way to early Modern Europe."/>
          <p:cNvSpPr/>
          <p:nvPr/>
        </p:nvSpPr>
        <p:spPr>
          <a:xfrm>
            <a:off x="216660" y="1079499"/>
            <a:ext cx="4060958" cy="169161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century after the Black Death, Medieval Europe begins to give way to early </a:t>
            </a:r>
            <a:r>
              <a:rPr b="1"/>
              <a:t>Modern Europe</a:t>
            </a:r>
            <a:r>
              <a:t>.</a:t>
            </a:r>
          </a:p>
        </p:txBody>
      </p:sp>
      <p:sp>
        <p:nvSpPr>
          <p:cNvPr id="323" name="Line"/>
          <p:cNvSpPr/>
          <p:nvPr/>
        </p:nvSpPr>
        <p:spPr>
          <a:xfrm flipV="1">
            <a:off x="4284133" y="3308945"/>
            <a:ext cx="3057195" cy="12630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4" name="Line"/>
          <p:cNvSpPr/>
          <p:nvPr/>
        </p:nvSpPr>
        <p:spPr>
          <a:xfrm flipV="1">
            <a:off x="7312196" y="3133910"/>
            <a:ext cx="1929503" cy="192950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5" name="Line"/>
          <p:cNvSpPr/>
          <p:nvPr/>
        </p:nvSpPr>
        <p:spPr>
          <a:xfrm>
            <a:off x="6364287" y="6714066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6" name="The Italian Renaissance begins. This will change European culture for ever."/>
          <p:cNvSpPr/>
          <p:nvPr/>
        </p:nvSpPr>
        <p:spPr>
          <a:xfrm>
            <a:off x="8547861" y="6654164"/>
            <a:ext cx="40609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Italian Renaissance</a:t>
            </a:r>
            <a:r>
              <a:t> begins. This will change European culture for ever.</a:t>
            </a:r>
          </a:p>
        </p:txBody>
      </p:sp>
      <p:sp>
        <p:nvSpPr>
          <p:cNvPr id="327" name="Line"/>
          <p:cNvSpPr/>
          <p:nvPr/>
        </p:nvSpPr>
        <p:spPr>
          <a:xfrm>
            <a:off x="3121554" y="8077199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8" name="The Portuguese send out voyages of discovery to find out more about the world outside Europe."/>
          <p:cNvSpPr/>
          <p:nvPr/>
        </p:nvSpPr>
        <p:spPr>
          <a:xfrm>
            <a:off x="4052061" y="7594600"/>
            <a:ext cx="4060958" cy="182178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329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0" name="Medieval Christendom faces crisis as criticism of the teaching and practices of the Catholic Church grows."/>
          <p:cNvSpPr/>
          <p:nvPr/>
        </p:nvSpPr>
        <p:spPr>
          <a:xfrm>
            <a:off x="6642861" y="2345266"/>
            <a:ext cx="4417682" cy="16916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Medieval Christendom faces crisis as criticism of the teaching and practices of the </a:t>
            </a:r>
            <a:r>
              <a:rPr b="1"/>
              <a:t>Catholic Church</a:t>
            </a:r>
            <a:r>
              <a:t> grows.</a:t>
            </a:r>
          </a:p>
        </p:txBody>
      </p:sp>
      <p:sp>
        <p:nvSpPr>
          <p:cNvPr id="331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edEurope500CE-2.jpg" descr="MedEurope5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  <p:sp>
        <p:nvSpPr>
          <p:cNvPr id="147" name="Line"/>
          <p:cNvSpPr/>
          <p:nvPr/>
        </p:nvSpPr>
        <p:spPr>
          <a:xfrm flipV="1">
            <a:off x="4276129" y="3600846"/>
            <a:ext cx="2276873" cy="72575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Anglo-Saxon tribes have settled in southern Britain, destroying Roman civilization, including Christianity."/>
          <p:cNvSpPr/>
          <p:nvPr/>
        </p:nvSpPr>
        <p:spPr>
          <a:xfrm>
            <a:off x="6265333" y="1845733"/>
            <a:ext cx="3388321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b="1" sz="2500"/>
              <a:t>Anglo-Saxon</a:t>
            </a:r>
            <a:r>
              <a:rPr sz="2500"/>
              <a:t> tribes have settled in southern Britain, destroying Roman civilization, including Christianity.</a:t>
            </a:r>
          </a:p>
        </p:txBody>
      </p:sp>
      <p:sp>
        <p:nvSpPr>
          <p:cNvPr id="149" name="Line"/>
          <p:cNvSpPr/>
          <p:nvPr/>
        </p:nvSpPr>
        <p:spPr>
          <a:xfrm>
            <a:off x="2717866" y="3109780"/>
            <a:ext cx="2182747" cy="320423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German tribes have formed several kingdoms in what was the Western Roman Empire."/>
          <p:cNvSpPr/>
          <p:nvPr/>
        </p:nvSpPr>
        <p:spPr>
          <a:xfrm>
            <a:off x="254000" y="1016000"/>
            <a:ext cx="2976365" cy="2397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German tribes</a:t>
            </a:r>
            <a:r>
              <a:t> have formed several kingdoms in what was the Western Roman Empire.</a:t>
            </a:r>
          </a:p>
        </p:txBody>
      </p:sp>
      <p:sp>
        <p:nvSpPr>
          <p:cNvPr id="151" name="Line"/>
          <p:cNvSpPr/>
          <p:nvPr/>
        </p:nvSpPr>
        <p:spPr>
          <a:xfrm flipV="1">
            <a:off x="9609335" y="5234913"/>
            <a:ext cx="1270134" cy="211061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The Eastern Roman Empire has been almost unaffected. Life continues here much as before."/>
          <p:cNvSpPr/>
          <p:nvPr/>
        </p:nvSpPr>
        <p:spPr>
          <a:xfrm>
            <a:off x="9798711" y="3268133"/>
            <a:ext cx="3073996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Eastern Roman Empire</a:t>
            </a:r>
            <a:r>
              <a:t> has been almost unaffected. Life continues here much as before.</a:t>
            </a:r>
          </a:p>
        </p:txBody>
      </p:sp>
      <p:sp>
        <p:nvSpPr>
          <p:cNvPr id="153" name="Line"/>
          <p:cNvSpPr/>
          <p:nvPr/>
        </p:nvSpPr>
        <p:spPr>
          <a:xfrm>
            <a:off x="2878733" y="5916083"/>
            <a:ext cx="1861013" cy="44126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Roman civilization has been badly damaged, but in most places Christianity has survived."/>
          <p:cNvSpPr/>
          <p:nvPr/>
        </p:nvSpPr>
        <p:spPr>
          <a:xfrm>
            <a:off x="230022" y="4145497"/>
            <a:ext cx="3073996" cy="25182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Roman civilization</a:t>
            </a:r>
            <a:r>
              <a:t> has been badly damaged, but in most places Christianity has survived.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edEurope500CE-Act2.jpg" descr="MedEurope5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58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The kingdom of the Franks expands across modern-day France and beyond."/>
          <p:cNvSpPr/>
          <p:nvPr/>
        </p:nvSpPr>
        <p:spPr>
          <a:xfrm>
            <a:off x="177469" y="2438400"/>
            <a:ext cx="2881578" cy="214587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kingdom of the </a:t>
            </a:r>
            <a:r>
              <a:rPr b="1"/>
              <a:t>Franks </a:t>
            </a:r>
            <a:r>
              <a:t>expands across modern-day France and beyond.</a:t>
            </a:r>
          </a:p>
        </p:txBody>
      </p:sp>
      <p:sp>
        <p:nvSpPr>
          <p:cNvPr id="160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Great invasions by Avar and Slav tribes from central Europe, and by Muslim armies from Arabia, almost bring an end to the East Roman Empire."/>
          <p:cNvSpPr/>
          <p:nvPr/>
        </p:nvSpPr>
        <p:spPr>
          <a:xfrm>
            <a:off x="8538566" y="3846446"/>
            <a:ext cx="4284862" cy="23580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Great invasions</a:t>
            </a:r>
            <a:r>
              <a:t> by Avar and Slav tribes from central Europe, and by Muslim armies from Arabia, almost bring an end to the East Roman Empire.</a:t>
            </a:r>
          </a:p>
        </p:txBody>
      </p:sp>
      <p:sp>
        <p:nvSpPr>
          <p:cNvPr id="162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MedEurope711CE-2.jpg" descr="MedEurope71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</a:t>
            </a:r>
            <a:r>
              <a:rPr sz="3000"/>
              <a:t> CE</a:t>
            </a:r>
          </a:p>
        </p:txBody>
      </p:sp>
      <p:sp>
        <p:nvSpPr>
          <p:cNvPr id="167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  <p:sp>
        <p:nvSpPr>
          <p:cNvPr id="169" name="Line"/>
          <p:cNvSpPr/>
          <p:nvPr/>
        </p:nvSpPr>
        <p:spPr>
          <a:xfrm flipV="1">
            <a:off x="9475257" y="5699678"/>
            <a:ext cx="725687" cy="13937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1" name="Western Europe has seen the expansion of the kingdom of the Franks."/>
          <p:cNvSpPr/>
          <p:nvPr/>
        </p:nvSpPr>
        <p:spPr>
          <a:xfrm>
            <a:off x="114299" y="2336800"/>
            <a:ext cx="2734867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has seen the expansion of the kingdom of the </a:t>
            </a:r>
            <a:r>
              <a:rPr b="1"/>
              <a:t>Franks</a:t>
            </a:r>
            <a:r>
              <a:t>.</a:t>
            </a:r>
          </a:p>
        </p:txBody>
      </p:sp>
      <p:sp>
        <p:nvSpPr>
          <p:cNvPr id="172" name="The Eastern Roman Empire has been radically changed by the invasions, so from now on we will refer to it as the Byzantine Empire."/>
          <p:cNvSpPr/>
          <p:nvPr/>
        </p:nvSpPr>
        <p:spPr>
          <a:xfrm>
            <a:off x="8538566" y="3846446"/>
            <a:ext cx="4284862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Eastern Roman Empire has been radically changed by the invasions, so from now on we will refer to it as the </a:t>
            </a:r>
            <a:r>
              <a:rPr b="1"/>
              <a:t>Byzantine Empire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MedEurope711CE-Act1.jpg" descr="MedEurope711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711-814</a:t>
            </a:r>
            <a:r>
              <a:rPr sz="3000"/>
              <a:t> CE</a:t>
            </a:r>
          </a:p>
        </p:txBody>
      </p:sp>
      <p:sp>
        <p:nvSpPr>
          <p:cNvPr id="176" name="Line"/>
          <p:cNvSpPr/>
          <p:nvPr/>
        </p:nvSpPr>
        <p:spPr>
          <a:xfrm flipV="1">
            <a:off x="5521776" y="4471903"/>
            <a:ext cx="2299915" cy="106779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The Frankish realm continues to expand, especially under its great ruler, Charlemagne."/>
          <p:cNvSpPr/>
          <p:nvPr/>
        </p:nvSpPr>
        <p:spPr>
          <a:xfrm>
            <a:off x="7528949" y="3006255"/>
            <a:ext cx="3236054" cy="21106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realm continues to expand, especially under its great ruler, </a:t>
            </a:r>
            <a:r>
              <a:rPr b="1"/>
              <a:t>Charlemagne</a:t>
            </a:r>
            <a:r>
              <a:t>.</a:t>
            </a:r>
          </a:p>
        </p:txBody>
      </p:sp>
      <p:sp>
        <p:nvSpPr>
          <p:cNvPr id="178" name="Line"/>
          <p:cNvSpPr/>
          <p:nvPr/>
        </p:nvSpPr>
        <p:spPr>
          <a:xfrm flipH="1" flipV="1">
            <a:off x="1852161" y="5444452"/>
            <a:ext cx="2153311" cy="2153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The Christian kingdom of Asturias seizes territory from the Muslims. This begins the Christian “Reconquista” of Spain."/>
          <p:cNvSpPr/>
          <p:nvPr/>
        </p:nvSpPr>
        <p:spPr>
          <a:xfrm>
            <a:off x="254000" y="4182533"/>
            <a:ext cx="3163028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180" name="Line"/>
          <p:cNvSpPr/>
          <p:nvPr/>
        </p:nvSpPr>
        <p:spPr>
          <a:xfrm flipV="1">
            <a:off x="4120039" y="3258562"/>
            <a:ext cx="401365" cy="105910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Missionaries from Ireland and from Rome have converted England and Scotland to Christianity."/>
          <p:cNvSpPr/>
          <p:nvPr/>
        </p:nvSpPr>
        <p:spPr>
          <a:xfrm>
            <a:off x="3479800" y="1591733"/>
            <a:ext cx="3270912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Missionaries from Ireland and from Rome have converted England and Scotland to </a:t>
            </a:r>
            <a:r>
              <a:rPr b="1"/>
              <a:t>Christianity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185" name="Line"/>
          <p:cNvSpPr/>
          <p:nvPr/>
        </p:nvSpPr>
        <p:spPr>
          <a:xfrm flipH="1" flipV="1">
            <a:off x="1357985" y="3319252"/>
            <a:ext cx="1875488" cy="404284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The Christian kingdom of Asturias seizes territory from the Muslims. This begins the Christian “Reconquista” of Spain."/>
          <p:cNvSpPr/>
          <p:nvPr/>
        </p:nvSpPr>
        <p:spPr>
          <a:xfrm>
            <a:off x="186266" y="795866"/>
            <a:ext cx="3163029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187" name="Line"/>
          <p:cNvSpPr/>
          <p:nvPr/>
        </p:nvSpPr>
        <p:spPr>
          <a:xfrm flipV="1">
            <a:off x="6689063" y="5069272"/>
            <a:ext cx="724442" cy="233754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8" name="Charlemagne is crowned emperor by the bishop of Rome (the “pope”) on Christmas day, 800."/>
          <p:cNvSpPr/>
          <p:nvPr/>
        </p:nvSpPr>
        <p:spPr>
          <a:xfrm>
            <a:off x="5619028" y="3592241"/>
            <a:ext cx="3853458" cy="17013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  <p:sp>
        <p:nvSpPr>
          <p:cNvPr id="189" name="Line"/>
          <p:cNvSpPr/>
          <p:nvPr/>
        </p:nvSpPr>
        <p:spPr>
          <a:xfrm flipV="1">
            <a:off x="8067939" y="6381737"/>
            <a:ext cx="1079711" cy="6800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The Byzantine Empire regains much of the territory it had lost."/>
          <p:cNvSpPr/>
          <p:nvPr/>
        </p:nvSpPr>
        <p:spPr>
          <a:xfrm>
            <a:off x="8709361" y="5387353"/>
            <a:ext cx="38534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Byzantine Empire</a:t>
            </a:r>
            <a:r>
              <a:t> regains much of the territory it had lost.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MedEurope813CE-Act1.jpg" descr="MedEurope813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9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194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197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8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199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MedEurope813CE-Act2.jpg" descr="MedEurope813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05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07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8" name="Muslim raiders attack coasts of Christian 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raiders attack coasts of Christian lands in the Mediterranean.</a:t>
            </a:r>
          </a:p>
        </p:txBody>
      </p:sp>
      <p:sp>
        <p:nvSpPr>
          <p:cNvPr id="209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10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1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12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14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