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oman_gov_1L.psd" descr="Roman_gov_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Early Rome was ruled by…"/>
          <p:cNvSpPr txBox="1"/>
          <p:nvPr/>
        </p:nvSpPr>
        <p:spPr>
          <a:xfrm>
            <a:off x="2856585" y="2887320"/>
            <a:ext cx="3036266" cy="791260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Early Rome was ruled by </a:t>
            </a:r>
          </a:p>
          <a:p>
            <a:pPr/>
            <a:r>
              <a:rPr i="1" sz="1900">
                <a:latin typeface="+mn-lt"/>
                <a:ea typeface="+mn-ea"/>
                <a:cs typeface="+mn-cs"/>
                <a:sym typeface="Helvetica Neue"/>
              </a:rPr>
              <a:t>a series of kings.</a:t>
            </a:r>
            <a:r>
              <a:t> </a:t>
            </a:r>
          </a:p>
        </p:txBody>
      </p:sp>
      <p:sp>
        <p:nvSpPr>
          <p:cNvPr id="123" name="Line"/>
          <p:cNvSpPr/>
          <p:nvPr/>
        </p:nvSpPr>
        <p:spPr>
          <a:xfrm flipV="1">
            <a:off x="4503485" y="1622097"/>
            <a:ext cx="1278518" cy="127851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4" name="The early Roman community was divided…"/>
          <p:cNvSpPr txBox="1"/>
          <p:nvPr/>
        </p:nvSpPr>
        <p:spPr>
          <a:xfrm>
            <a:off x="3838814" y="5598810"/>
            <a:ext cx="5327171" cy="729601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early Roman community was divided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into two groups:</a:t>
            </a:r>
          </a:p>
        </p:txBody>
      </p:sp>
      <p:sp>
        <p:nvSpPr>
          <p:cNvPr id="125" name="…the rich and powerful Patricians…"/>
          <p:cNvSpPr txBox="1"/>
          <p:nvPr/>
        </p:nvSpPr>
        <p:spPr>
          <a:xfrm>
            <a:off x="4771764" y="6655475"/>
            <a:ext cx="4166757" cy="424801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…the rich and powerful Patricians…</a:t>
            </a:r>
          </a:p>
        </p:txBody>
      </p:sp>
      <p:sp>
        <p:nvSpPr>
          <p:cNvPr id="126" name="…and the rest."/>
          <p:cNvSpPr txBox="1"/>
          <p:nvPr/>
        </p:nvSpPr>
        <p:spPr>
          <a:xfrm>
            <a:off x="4778044" y="7295273"/>
            <a:ext cx="1779817" cy="424801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…and the rest.</a:t>
            </a:r>
          </a:p>
        </p:txBody>
      </p:sp>
      <p:sp>
        <p:nvSpPr>
          <p:cNvPr id="127" name="Line"/>
          <p:cNvSpPr/>
          <p:nvPr/>
        </p:nvSpPr>
        <p:spPr>
          <a:xfrm flipV="1">
            <a:off x="3642667" y="6997741"/>
            <a:ext cx="957214" cy="588065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V="1">
            <a:off x="3917758" y="7555271"/>
            <a:ext cx="686241" cy="68624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6" name="Roman_gov_12L.psd" descr="Roman_gov_1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In the 1st century BCE, the Roman state fell into a major crisis. The main actors are shown here."/>
          <p:cNvSpPr txBox="1"/>
          <p:nvPr/>
        </p:nvSpPr>
        <p:spPr>
          <a:xfrm>
            <a:off x="2045942" y="782433"/>
            <a:ext cx="3044756" cy="13392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In the 1st century BCE, the Roman state fell into a major crisis. The main actors are shown here.</a:t>
            </a:r>
          </a:p>
        </p:txBody>
      </p:sp>
      <p:sp>
        <p:nvSpPr>
          <p:cNvPr id="188" name="The senate was…"/>
          <p:cNvSpPr txBox="1"/>
          <p:nvPr/>
        </p:nvSpPr>
        <p:spPr>
          <a:xfrm>
            <a:off x="8822420" y="2471532"/>
            <a:ext cx="2048626" cy="13392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senate was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faction-ridden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and unable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to act decisively. </a:t>
            </a:r>
          </a:p>
        </p:txBody>
      </p:sp>
      <p:sp>
        <p:nvSpPr>
          <p:cNvPr id="189" name="Line"/>
          <p:cNvSpPr/>
          <p:nvPr/>
        </p:nvSpPr>
        <p:spPr>
          <a:xfrm flipV="1">
            <a:off x="9685867" y="1649532"/>
            <a:ext cx="1" cy="75500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Line"/>
          <p:cNvSpPr/>
          <p:nvPr/>
        </p:nvSpPr>
        <p:spPr>
          <a:xfrm flipH="1" flipV="1">
            <a:off x="8482899" y="1319015"/>
            <a:ext cx="1188046" cy="34959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The tribunes were the agents of…"/>
          <p:cNvSpPr txBox="1"/>
          <p:nvPr/>
        </p:nvSpPr>
        <p:spPr>
          <a:xfrm>
            <a:off x="6343095" y="4097133"/>
            <a:ext cx="4426637" cy="729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tribunes were the agents of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different factions and blocked change.</a:t>
            </a:r>
          </a:p>
        </p:txBody>
      </p:sp>
      <p:sp>
        <p:nvSpPr>
          <p:cNvPr id="192" name="Line"/>
          <p:cNvSpPr/>
          <p:nvPr/>
        </p:nvSpPr>
        <p:spPr>
          <a:xfrm flipV="1">
            <a:off x="8105987" y="2458615"/>
            <a:ext cx="1" cy="166137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The Roman mob could be bribed to support one…"/>
          <p:cNvSpPr txBox="1"/>
          <p:nvPr/>
        </p:nvSpPr>
        <p:spPr>
          <a:xfrm>
            <a:off x="2002334" y="5089849"/>
            <a:ext cx="5664265" cy="10344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Roman mob could be bribed to support one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faction or another, and fuelled organised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crime. This was heavily involved in politics.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4432554" y="3092272"/>
            <a:ext cx="1600863" cy="200433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Proconsuls with loyal and powerful armies under their command…"/>
          <p:cNvSpPr txBox="1"/>
          <p:nvPr/>
        </p:nvSpPr>
        <p:spPr>
          <a:xfrm>
            <a:off x="2460487" y="8298868"/>
            <a:ext cx="7389559" cy="729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Proconsuls with loyal and powerful armies under their command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became a major threat, launching a series of civil wars.</a:t>
            </a:r>
          </a:p>
        </p:txBody>
      </p:sp>
      <p:sp>
        <p:nvSpPr>
          <p:cNvPr id="196" name="Line"/>
          <p:cNvSpPr/>
          <p:nvPr/>
        </p:nvSpPr>
        <p:spPr>
          <a:xfrm flipH="1" flipV="1">
            <a:off x="3975613" y="7398799"/>
            <a:ext cx="913883" cy="91388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0" name="Roman_gov_12AL.psd" descr="Roman_gov_12A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In 31 BCE, the Roman civil wars ended when a man called Octavian emerged as the sole master of the Roman world."/>
          <p:cNvSpPr txBox="1"/>
          <p:nvPr/>
        </p:nvSpPr>
        <p:spPr>
          <a:xfrm>
            <a:off x="2048539" y="642732"/>
            <a:ext cx="2444877" cy="2253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In 31 BCE, the Roman civil wars ended when a man called Octavian emerged as the sole master of the Roman world.</a:t>
            </a:r>
          </a:p>
        </p:txBody>
      </p:sp>
      <p:sp>
        <p:nvSpPr>
          <p:cNvPr id="202" name="Octavian was the adopted son and heir of the…"/>
          <p:cNvSpPr txBox="1"/>
          <p:nvPr/>
        </p:nvSpPr>
        <p:spPr>
          <a:xfrm>
            <a:off x="2112109" y="4680503"/>
            <a:ext cx="5338027" cy="7296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Octavian was the adopted son and heir of the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famous general and dictator Julius Caesar.</a:t>
            </a:r>
          </a:p>
        </p:txBody>
      </p:sp>
      <p:sp>
        <p:nvSpPr>
          <p:cNvPr id="203" name="Line"/>
          <p:cNvSpPr/>
          <p:nvPr/>
        </p:nvSpPr>
        <p:spPr>
          <a:xfrm flipV="1">
            <a:off x="3874095" y="4330700"/>
            <a:ext cx="1273639" cy="33631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His defeat of his rival Mark Antony…"/>
          <p:cNvSpPr txBox="1"/>
          <p:nvPr/>
        </p:nvSpPr>
        <p:spPr>
          <a:xfrm>
            <a:off x="6431299" y="5601895"/>
            <a:ext cx="4257002" cy="10344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His defeat of his rival Mark Antony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left him in effective control of all the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Roman armies.</a:t>
            </a:r>
          </a:p>
        </p:txBody>
      </p:sp>
      <p:sp>
        <p:nvSpPr>
          <p:cNvPr id="205" name="Line"/>
          <p:cNvSpPr/>
          <p:nvPr/>
        </p:nvSpPr>
        <p:spPr>
          <a:xfrm flipH="1">
            <a:off x="6133041" y="6649066"/>
            <a:ext cx="335939" cy="33594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Roman_gov_12BL.psd" descr="Roman_gov_12B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ut how would Octavian place his rule on sound foundations, and so restore stability to the Roman world?"/>
          <p:cNvSpPr txBox="1"/>
          <p:nvPr/>
        </p:nvSpPr>
        <p:spPr>
          <a:xfrm>
            <a:off x="2048539" y="795132"/>
            <a:ext cx="2444877" cy="19488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But how would Octavian place his rule on sound foundations, and so restore stability to the Roman world?</a:t>
            </a:r>
          </a:p>
        </p:txBody>
      </p:sp>
      <p:sp>
        <p:nvSpPr>
          <p:cNvPr id="211" name="He showed respect for the old institutions of the Roman Republic, the senate and the traditional magistrates. But he limited their power."/>
          <p:cNvSpPr txBox="1"/>
          <p:nvPr/>
        </p:nvSpPr>
        <p:spPr>
          <a:xfrm>
            <a:off x="4825426" y="3902399"/>
            <a:ext cx="2893692" cy="2253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He showed respect for the old institutions of the Roman Republic, the senate and the traditional magistrates. But he limited their power.</a:t>
            </a:r>
          </a:p>
        </p:txBody>
      </p:sp>
      <p:sp>
        <p:nvSpPr>
          <p:cNvPr id="212" name="Line"/>
          <p:cNvSpPr/>
          <p:nvPr/>
        </p:nvSpPr>
        <p:spPr>
          <a:xfrm flipV="1">
            <a:off x="6768570" y="2653373"/>
            <a:ext cx="387762" cy="127185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Line"/>
          <p:cNvSpPr/>
          <p:nvPr/>
        </p:nvSpPr>
        <p:spPr>
          <a:xfrm flipV="1">
            <a:off x="6035410" y="3486565"/>
            <a:ext cx="1" cy="41925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4" name="He created the Praetorian…"/>
          <p:cNvSpPr txBox="1"/>
          <p:nvPr/>
        </p:nvSpPr>
        <p:spPr>
          <a:xfrm>
            <a:off x="8492445" y="4037019"/>
            <a:ext cx="2444877" cy="2253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He created the Praetorian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Guard to act as his bodyguard, and to help keep the Roman mob under control.</a:t>
            </a:r>
          </a:p>
        </p:txBody>
      </p:sp>
      <p:sp>
        <p:nvSpPr>
          <p:cNvPr id="215" name="Line"/>
          <p:cNvSpPr/>
          <p:nvPr/>
        </p:nvSpPr>
        <p:spPr>
          <a:xfrm flipV="1">
            <a:off x="9402365" y="2356048"/>
            <a:ext cx="1" cy="166940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6" name="He appointed men loyal to…"/>
          <p:cNvSpPr txBox="1"/>
          <p:nvPr/>
        </p:nvSpPr>
        <p:spPr>
          <a:xfrm>
            <a:off x="2683126" y="7873615"/>
            <a:ext cx="3791294" cy="1034402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He appointed men loyal to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himself to run the provinces and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armies under his control.</a:t>
            </a:r>
          </a:p>
        </p:txBody>
      </p:sp>
      <p:sp>
        <p:nvSpPr>
          <p:cNvPr id="217" name="He allocated half the provinces to the senate, but kept all the provinces with armies in them under his own control."/>
          <p:cNvSpPr txBox="1"/>
          <p:nvPr/>
        </p:nvSpPr>
        <p:spPr>
          <a:xfrm>
            <a:off x="7489992" y="7657715"/>
            <a:ext cx="3413410" cy="1644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He allocated half the provinces to the senate, but kept all the provinces with armies in them under his </a:t>
            </a:r>
            <a:r>
              <a:t>own control.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Roman_gov_13L.psd" descr="Roman_gov_1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In 27 BCE Octavian took the name Augustus, “revered one”."/>
          <p:cNvSpPr txBox="1"/>
          <p:nvPr/>
        </p:nvSpPr>
        <p:spPr>
          <a:xfrm>
            <a:off x="1997739" y="558066"/>
            <a:ext cx="2297174" cy="13392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In 27 BCE Octavian took the name Augustus, “revered one”.</a:t>
            </a:r>
          </a:p>
        </p:txBody>
      </p:sp>
      <p:sp>
        <p:nvSpPr>
          <p:cNvPr id="223" name="He appointed officials…"/>
          <p:cNvSpPr txBox="1"/>
          <p:nvPr/>
        </p:nvSpPr>
        <p:spPr>
          <a:xfrm>
            <a:off x="1957383" y="3910866"/>
            <a:ext cx="2729319" cy="13392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He appointed officials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responsible only to himself to help him govern the empire.</a:t>
            </a:r>
          </a:p>
        </p:txBody>
      </p:sp>
      <p:sp>
        <p:nvSpPr>
          <p:cNvPr id="224" name="Line"/>
          <p:cNvSpPr/>
          <p:nvPr/>
        </p:nvSpPr>
        <p:spPr>
          <a:xfrm flipV="1">
            <a:off x="3657599" y="3173934"/>
            <a:ext cx="310688" cy="75036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5" name="Line"/>
          <p:cNvSpPr/>
          <p:nvPr/>
        </p:nvSpPr>
        <p:spPr>
          <a:xfrm flipH="1" flipV="1">
            <a:off x="3615226" y="5231866"/>
            <a:ext cx="1404648" cy="264441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6" name="Augustus restored stability to the Roman world, and was…"/>
          <p:cNvSpPr txBox="1"/>
          <p:nvPr/>
        </p:nvSpPr>
        <p:spPr>
          <a:xfrm>
            <a:off x="9375227" y="3766933"/>
            <a:ext cx="1565270" cy="3168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Augustus restored stability to the Roman world, and was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succeeded by a long line of emperors.</a:t>
            </a:r>
          </a:p>
        </p:txBody>
      </p:sp>
      <p:sp>
        <p:nvSpPr>
          <p:cNvPr id="227" name="Line"/>
          <p:cNvSpPr/>
          <p:nvPr/>
        </p:nvSpPr>
        <p:spPr>
          <a:xfrm flipH="1" flipV="1">
            <a:off x="2625063" y="5246489"/>
            <a:ext cx="644724" cy="156772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8" name="Line"/>
          <p:cNvSpPr/>
          <p:nvPr/>
        </p:nvSpPr>
        <p:spPr>
          <a:xfrm flipH="1" flipV="1">
            <a:off x="4690493" y="4596866"/>
            <a:ext cx="4085644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9" name="Line"/>
          <p:cNvSpPr/>
          <p:nvPr/>
        </p:nvSpPr>
        <p:spPr>
          <a:xfrm flipV="1">
            <a:off x="8788291" y="2375422"/>
            <a:ext cx="1" cy="2218076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Roman_gov_2L.psd" descr="Roman_gov_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he kings were advised by a council of the…"/>
          <p:cNvSpPr txBox="1"/>
          <p:nvPr/>
        </p:nvSpPr>
        <p:spPr>
          <a:xfrm>
            <a:off x="3763873" y="4359599"/>
            <a:ext cx="5650993" cy="1034402"/>
          </a:xfrm>
          <a:prstGeom prst="rect">
            <a:avLst/>
          </a:prstGeom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kings were advised by a council of the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leading members of the community - the Senate.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They were all Patricians.</a:t>
            </a:r>
          </a:p>
        </p:txBody>
      </p:sp>
      <p:sp>
        <p:nvSpPr>
          <p:cNvPr id="134" name="Line"/>
          <p:cNvSpPr/>
          <p:nvPr/>
        </p:nvSpPr>
        <p:spPr>
          <a:xfrm flipH="1" flipV="1">
            <a:off x="8652219" y="3554690"/>
            <a:ext cx="445916" cy="79592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Roman_gov_3L.psd" descr="Roman_gov_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All Roman men, whether Patricians or Plebeians, served as…"/>
          <p:cNvSpPr txBox="1"/>
          <p:nvPr/>
        </p:nvSpPr>
        <p:spPr>
          <a:xfrm>
            <a:off x="3098380" y="3934149"/>
            <a:ext cx="6844704" cy="10344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All Roman men, whether Patricians or Plebeians, served as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soldiers in the Roman army. They were also members of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various assemblies, which voted on important matters.</a:t>
            </a:r>
          </a:p>
        </p:txBody>
      </p:sp>
      <p:sp>
        <p:nvSpPr>
          <p:cNvPr id="140" name="Line"/>
          <p:cNvSpPr/>
          <p:nvPr/>
        </p:nvSpPr>
        <p:spPr>
          <a:xfrm flipH="1" flipV="1">
            <a:off x="4585917" y="3407383"/>
            <a:ext cx="728668" cy="51748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Line"/>
          <p:cNvSpPr/>
          <p:nvPr/>
        </p:nvSpPr>
        <p:spPr>
          <a:xfrm flipH="1" flipV="1">
            <a:off x="5251183" y="4988319"/>
            <a:ext cx="694288" cy="498020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oman_gov_4L.psd" descr="Roman_gov_4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When the last king was expelled from Rome,…"/>
          <p:cNvSpPr txBox="1"/>
          <p:nvPr/>
        </p:nvSpPr>
        <p:spPr>
          <a:xfrm>
            <a:off x="4041311" y="1743399"/>
            <a:ext cx="5150778" cy="10344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When the last king was expelled from Rome,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his place as head of state was taken by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two elected magistrates, called consuls.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0" name="Roman_gov_5L.psd" descr="Roman_gov_5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ver time, as Rome became more powerful and wealthy,…"/>
          <p:cNvSpPr txBox="1"/>
          <p:nvPr/>
        </p:nvSpPr>
        <p:spPr>
          <a:xfrm>
            <a:off x="3547967" y="3902399"/>
            <a:ext cx="6518466" cy="10344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Over time, as Rome became more powerful and wealthy,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more magistrates were needed to handle 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growing complexity of government.</a:t>
            </a:r>
          </a:p>
        </p:txBody>
      </p:sp>
      <p:sp>
        <p:nvSpPr>
          <p:cNvPr id="152" name="Line"/>
          <p:cNvSpPr/>
          <p:nvPr/>
        </p:nvSpPr>
        <p:spPr>
          <a:xfrm flipV="1">
            <a:off x="5096933" y="2097418"/>
            <a:ext cx="608940" cy="182688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6" name="Roman_gov_6L.psd" descr="Roman_gov_6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 struggle between the Patricians and Plebeians…"/>
          <p:cNvSpPr txBox="1"/>
          <p:nvPr/>
        </p:nvSpPr>
        <p:spPr>
          <a:xfrm>
            <a:off x="5380183" y="7801299"/>
            <a:ext cx="5530063" cy="13392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 struggle between the Patricians and Plebeians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led to the Plebeians getting their own assembly.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This assembly elected officers called tribunes, to protect the Plebeians’ interests.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9362281" y="4409880"/>
            <a:ext cx="962799" cy="338701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Line"/>
          <p:cNvSpPr/>
          <p:nvPr/>
        </p:nvSpPr>
        <p:spPr>
          <a:xfrm flipH="1">
            <a:off x="6850289" y="6913945"/>
            <a:ext cx="891952" cy="891953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Roman_gov_9L.psd" descr="Roman_gov_9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Plebeians then won the right to be elected for…"/>
          <p:cNvSpPr txBox="1"/>
          <p:nvPr/>
        </p:nvSpPr>
        <p:spPr>
          <a:xfrm>
            <a:off x="2901145" y="4429449"/>
            <a:ext cx="5289043" cy="729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Plebeians then won the right to be elected for</a:t>
            </a:r>
          </a:p>
          <a:p>
            <a:pPr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public office and sit in the senate.</a:t>
            </a:r>
          </a:p>
        </p:txBody>
      </p:sp>
      <p:sp>
        <p:nvSpPr>
          <p:cNvPr id="165" name="Line"/>
          <p:cNvSpPr/>
          <p:nvPr/>
        </p:nvSpPr>
        <p:spPr>
          <a:xfrm flipV="1">
            <a:off x="4718784" y="2720084"/>
            <a:ext cx="867695" cy="169951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Line"/>
          <p:cNvSpPr/>
          <p:nvPr/>
        </p:nvSpPr>
        <p:spPr>
          <a:xfrm flipV="1">
            <a:off x="7040400" y="2701447"/>
            <a:ext cx="928679" cy="173679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Roman_gov_10L.psd" descr="Roman_gov_10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Most of Italy had come under Roman…"/>
          <p:cNvSpPr txBox="1"/>
          <p:nvPr/>
        </p:nvSpPr>
        <p:spPr>
          <a:xfrm>
            <a:off x="3892228" y="5993666"/>
            <a:ext cx="4922749" cy="13392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Most of Italy had come under Roman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control by 270 BCE. The cities were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allowed to run their own affairs so long as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they remained loyal allies of Rome.</a:t>
            </a:r>
          </a:p>
        </p:txBody>
      </p:sp>
      <p:sp>
        <p:nvSpPr>
          <p:cNvPr id="172" name="Roman armies now operated throughout…"/>
          <p:cNvSpPr txBox="1"/>
          <p:nvPr/>
        </p:nvSpPr>
        <p:spPr>
          <a:xfrm>
            <a:off x="2652627" y="8008732"/>
            <a:ext cx="4837812" cy="7296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Roman armies now operated throughout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Italian Peninsula, often far from Rome.</a:t>
            </a:r>
          </a:p>
        </p:txBody>
      </p:sp>
      <p:sp>
        <p:nvSpPr>
          <p:cNvPr id="173" name="Line"/>
          <p:cNvSpPr/>
          <p:nvPr/>
        </p:nvSpPr>
        <p:spPr>
          <a:xfrm flipV="1">
            <a:off x="2709333" y="6760633"/>
            <a:ext cx="1" cy="113030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Roman_gov_11L.psd" descr="Roman_gov_1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he senate now became much…"/>
          <p:cNvSpPr txBox="1"/>
          <p:nvPr/>
        </p:nvSpPr>
        <p:spPr>
          <a:xfrm>
            <a:off x="7108816" y="6418929"/>
            <a:ext cx="3837885" cy="1644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senate now became much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more important, as it supervised 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the proconsuls and proprietors</a:t>
            </a:r>
          </a:p>
          <a:p>
            <a:pPr algn="l">
              <a:defRPr i="1" sz="1900">
                <a:latin typeface="+mn-lt"/>
                <a:ea typeface="+mn-ea"/>
                <a:cs typeface="+mn-cs"/>
                <a:sym typeface="Helvetica Neue"/>
              </a:defRPr>
            </a:pPr>
            <a:r>
              <a:t>and took responsibility for Rome’s foreign policy.</a:t>
            </a:r>
          </a:p>
        </p:txBody>
      </p:sp>
      <p:sp>
        <p:nvSpPr>
          <p:cNvPr id="179" name="Line"/>
          <p:cNvSpPr/>
          <p:nvPr/>
        </p:nvSpPr>
        <p:spPr>
          <a:xfrm flipV="1">
            <a:off x="9177866" y="1949301"/>
            <a:ext cx="1" cy="4461952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0" name="Line"/>
          <p:cNvSpPr/>
          <p:nvPr/>
        </p:nvSpPr>
        <p:spPr>
          <a:xfrm flipH="1" flipV="1">
            <a:off x="8337778" y="1491939"/>
            <a:ext cx="852472" cy="45116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Line"/>
          <p:cNvSpPr/>
          <p:nvPr/>
        </p:nvSpPr>
        <p:spPr>
          <a:xfrm flipH="1" flipV="1">
            <a:off x="2882800" y="6213495"/>
            <a:ext cx="174692" cy="65389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As Roman power expanded overseas, new provinces were placed under the control of ex-consuls (where large armies were needed) and ex-praetors."/>
          <p:cNvSpPr txBox="1"/>
          <p:nvPr/>
        </p:nvSpPr>
        <p:spPr>
          <a:xfrm>
            <a:off x="2273875" y="4588199"/>
            <a:ext cx="3593280" cy="164400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9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As Roman power expanded overseas, new provinces were placed under the control of ex-consuls (where large armies were needed) and ex-praetors.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