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267112"/>
            <a:ext cx="10464800" cy="60977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2"/>
            <a:ext cx="12401550" cy="82677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4"/>
            <a:ext cx="9429750" cy="62865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Roman_gov_1L.psd" descr="Roman_gov_1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Early Rome was ruled by…"/>
          <p:cNvSpPr txBox="1"/>
          <p:nvPr/>
        </p:nvSpPr>
        <p:spPr>
          <a:xfrm>
            <a:off x="2910636" y="2893670"/>
            <a:ext cx="2928164" cy="778560"/>
          </a:xfrm>
          <a:prstGeom prst="rect">
            <a:avLst/>
          </a:prstGeom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Early Rome was ruled by </a:t>
            </a:r>
          </a:p>
          <a:p>
            <a:pPr>
              <a:defRPr i="1" sz="1900"/>
            </a:pPr>
            <a:r>
              <a:t>a series of kings.</a:t>
            </a:r>
            <a:r>
              <a:rPr i="0" sz="2400"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</a:p>
        </p:txBody>
      </p:sp>
      <p:sp>
        <p:nvSpPr>
          <p:cNvPr id="123" name="Line"/>
          <p:cNvSpPr/>
          <p:nvPr/>
        </p:nvSpPr>
        <p:spPr>
          <a:xfrm flipV="1">
            <a:off x="4503485" y="1622096"/>
            <a:ext cx="1278519" cy="1278519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4" name="The early Roman community was divided…"/>
          <p:cNvSpPr txBox="1"/>
          <p:nvPr/>
        </p:nvSpPr>
        <p:spPr>
          <a:xfrm>
            <a:off x="3838814" y="5611388"/>
            <a:ext cx="5327172" cy="704445"/>
          </a:xfrm>
          <a:prstGeom prst="rect">
            <a:avLst/>
          </a:prstGeom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i="1" sz="1900"/>
            </a:pPr>
            <a:r>
              <a:t>The early Roman community was divided</a:t>
            </a:r>
          </a:p>
          <a:p>
            <a:pPr algn="l">
              <a:defRPr i="1" sz="1900"/>
            </a:pPr>
            <a:r>
              <a:t>into two groups:</a:t>
            </a:r>
          </a:p>
        </p:txBody>
      </p:sp>
      <p:sp>
        <p:nvSpPr>
          <p:cNvPr id="125" name="…the rich and powerful Patricians…"/>
          <p:cNvSpPr txBox="1"/>
          <p:nvPr/>
        </p:nvSpPr>
        <p:spPr>
          <a:xfrm>
            <a:off x="4771764" y="6661703"/>
            <a:ext cx="4014496" cy="412345"/>
          </a:xfrm>
          <a:prstGeom prst="rect">
            <a:avLst/>
          </a:prstGeom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i="1" sz="1900"/>
            </a:lvl1pPr>
          </a:lstStyle>
          <a:p>
            <a:pPr/>
            <a:r>
              <a:t>…the rich and powerful Patricians…</a:t>
            </a:r>
          </a:p>
        </p:txBody>
      </p:sp>
      <p:sp>
        <p:nvSpPr>
          <p:cNvPr id="126" name="…and the rest."/>
          <p:cNvSpPr txBox="1"/>
          <p:nvPr/>
        </p:nvSpPr>
        <p:spPr>
          <a:xfrm>
            <a:off x="4778044" y="7301501"/>
            <a:ext cx="1722146" cy="412345"/>
          </a:xfrm>
          <a:prstGeom prst="rect">
            <a:avLst/>
          </a:prstGeom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i="1" sz="1900"/>
            </a:lvl1pPr>
          </a:lstStyle>
          <a:p>
            <a:pPr/>
            <a:r>
              <a:t>…and the rest.</a:t>
            </a:r>
          </a:p>
        </p:txBody>
      </p:sp>
      <p:sp>
        <p:nvSpPr>
          <p:cNvPr id="127" name="Line"/>
          <p:cNvSpPr/>
          <p:nvPr/>
        </p:nvSpPr>
        <p:spPr>
          <a:xfrm flipV="1">
            <a:off x="3642667" y="6997741"/>
            <a:ext cx="957214" cy="58806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8" name="Line"/>
          <p:cNvSpPr/>
          <p:nvPr/>
        </p:nvSpPr>
        <p:spPr>
          <a:xfrm flipV="1">
            <a:off x="3917758" y="7555270"/>
            <a:ext cx="686242" cy="686242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7" name="Roman_gov_10L.psd" descr="Roman_gov_10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In the 1st century BCE, the Roman state fell into a major crisis. The main actors are shown here."/>
          <p:cNvSpPr txBox="1"/>
          <p:nvPr/>
        </p:nvSpPr>
        <p:spPr>
          <a:xfrm>
            <a:off x="2045941" y="807711"/>
            <a:ext cx="3044757" cy="12886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900"/>
            </a:lvl1pPr>
          </a:lstStyle>
          <a:p>
            <a:pPr/>
            <a:r>
              <a:t>In the 1st century BCE, the Roman state fell into a major crisis. The main actors are shown here.</a:t>
            </a:r>
          </a:p>
        </p:txBody>
      </p:sp>
      <p:sp>
        <p:nvSpPr>
          <p:cNvPr id="189" name="The senate was…"/>
          <p:cNvSpPr txBox="1"/>
          <p:nvPr/>
        </p:nvSpPr>
        <p:spPr>
          <a:xfrm>
            <a:off x="8858615" y="2496811"/>
            <a:ext cx="1976235" cy="12886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The senate was </a:t>
            </a:r>
          </a:p>
          <a:p>
            <a:pPr>
              <a:defRPr i="1" sz="1900"/>
            </a:pPr>
            <a:r>
              <a:t>faction-ridden </a:t>
            </a:r>
          </a:p>
          <a:p>
            <a:pPr>
              <a:defRPr i="1" sz="1900"/>
            </a:pPr>
            <a:r>
              <a:t>and unable </a:t>
            </a:r>
          </a:p>
          <a:p>
            <a:pPr>
              <a:defRPr i="1" sz="1900"/>
            </a:pPr>
            <a:r>
              <a:t>to act decisively. </a:t>
            </a:r>
          </a:p>
        </p:txBody>
      </p:sp>
      <p:sp>
        <p:nvSpPr>
          <p:cNvPr id="190" name="Line"/>
          <p:cNvSpPr/>
          <p:nvPr/>
        </p:nvSpPr>
        <p:spPr>
          <a:xfrm flipV="1">
            <a:off x="9685867" y="1649532"/>
            <a:ext cx="2" cy="755003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1" name="Line"/>
          <p:cNvSpPr/>
          <p:nvPr/>
        </p:nvSpPr>
        <p:spPr>
          <a:xfrm flipH="1" flipV="1">
            <a:off x="8482899" y="1319014"/>
            <a:ext cx="1188047" cy="34959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2" name="The tribunes were the agents of…"/>
          <p:cNvSpPr txBox="1"/>
          <p:nvPr/>
        </p:nvSpPr>
        <p:spPr>
          <a:xfrm>
            <a:off x="6432738" y="4109711"/>
            <a:ext cx="4247351" cy="7044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The tribunes were the agents of</a:t>
            </a:r>
          </a:p>
          <a:p>
            <a:pPr>
              <a:defRPr i="1" sz="1900"/>
            </a:pPr>
            <a:r>
              <a:t>different factions and blocked change.</a:t>
            </a:r>
          </a:p>
        </p:txBody>
      </p:sp>
      <p:sp>
        <p:nvSpPr>
          <p:cNvPr id="193" name="Line"/>
          <p:cNvSpPr/>
          <p:nvPr/>
        </p:nvSpPr>
        <p:spPr>
          <a:xfrm flipV="1">
            <a:off x="8105986" y="2458615"/>
            <a:ext cx="2" cy="1661370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4" name="The Roman mob could be bribed to support one…"/>
          <p:cNvSpPr txBox="1"/>
          <p:nvPr/>
        </p:nvSpPr>
        <p:spPr>
          <a:xfrm>
            <a:off x="2093908" y="5108778"/>
            <a:ext cx="5481117" cy="9965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The Roman mob could be bribed to support one </a:t>
            </a:r>
          </a:p>
          <a:p>
            <a:pPr>
              <a:defRPr i="1" sz="1900"/>
            </a:pPr>
            <a:r>
              <a:t>faction or another, and fuelled organised</a:t>
            </a:r>
          </a:p>
          <a:p>
            <a:pPr>
              <a:defRPr i="1" sz="1900"/>
            </a:pPr>
            <a:r>
              <a:t>crime. This was heavily involved in politics.</a:t>
            </a:r>
          </a:p>
        </p:txBody>
      </p:sp>
      <p:sp>
        <p:nvSpPr>
          <p:cNvPr id="195" name="Line"/>
          <p:cNvSpPr/>
          <p:nvPr/>
        </p:nvSpPr>
        <p:spPr>
          <a:xfrm flipV="1">
            <a:off x="4432553" y="3092271"/>
            <a:ext cx="1600864" cy="2004332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6" name="Proconsuls with loyal and powerful armies under their command…"/>
          <p:cNvSpPr txBox="1"/>
          <p:nvPr/>
        </p:nvSpPr>
        <p:spPr>
          <a:xfrm>
            <a:off x="2075004" y="8514647"/>
            <a:ext cx="7093725" cy="7044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Proconsuls with loyal and powerful armies under their command</a:t>
            </a:r>
          </a:p>
          <a:p>
            <a:pPr>
              <a:defRPr i="1" sz="1900"/>
            </a:pPr>
            <a:r>
              <a:t>became a major threat, launching a series of civil wars.</a:t>
            </a:r>
          </a:p>
        </p:txBody>
      </p:sp>
      <p:sp>
        <p:nvSpPr>
          <p:cNvPr id="197" name="Line"/>
          <p:cNvSpPr/>
          <p:nvPr/>
        </p:nvSpPr>
        <p:spPr>
          <a:xfrm flipV="1">
            <a:off x="4744769" y="7785549"/>
            <a:ext cx="1" cy="72984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Roman_gov_11L.psd" descr="Roman_gov_11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In 31 BCE, the Roman civil wars ended when a man called Octavian emerged as the sole master of the Roman world."/>
          <p:cNvSpPr txBox="1"/>
          <p:nvPr/>
        </p:nvSpPr>
        <p:spPr>
          <a:xfrm>
            <a:off x="2048538" y="585461"/>
            <a:ext cx="2444879" cy="27491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900"/>
            </a:lvl1pPr>
          </a:lstStyle>
          <a:p>
            <a:pPr/>
            <a:r>
              <a:t>Civil war after civil war followed, as powerful proconsuls fought for control. Finally, a leader called Octavian emerged as the sole master of the Roman world.</a:t>
            </a:r>
          </a:p>
        </p:txBody>
      </p:sp>
      <p:sp>
        <p:nvSpPr>
          <p:cNvPr id="203" name="Octavian was the adopted son and heir of the…"/>
          <p:cNvSpPr txBox="1"/>
          <p:nvPr/>
        </p:nvSpPr>
        <p:spPr>
          <a:xfrm>
            <a:off x="2203682" y="4693081"/>
            <a:ext cx="5154881" cy="7044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Octavian was the adopted son and heir of the </a:t>
            </a:r>
          </a:p>
          <a:p>
            <a:pPr>
              <a:defRPr i="1" sz="1900"/>
            </a:pPr>
            <a:r>
              <a:t>famous proconsul and dictator Julius Caesar.</a:t>
            </a:r>
          </a:p>
        </p:txBody>
      </p:sp>
      <p:sp>
        <p:nvSpPr>
          <p:cNvPr id="204" name="Line"/>
          <p:cNvSpPr/>
          <p:nvPr/>
        </p:nvSpPr>
        <p:spPr>
          <a:xfrm flipV="1">
            <a:off x="3874094" y="4330699"/>
            <a:ext cx="1273640" cy="336317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5" name="Line"/>
          <p:cNvSpPr/>
          <p:nvPr/>
        </p:nvSpPr>
        <p:spPr>
          <a:xfrm flipH="1">
            <a:off x="6178131" y="6445866"/>
            <a:ext cx="290850" cy="1187960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6" name="But how would Octavian place his rule on enduring foundations?"/>
          <p:cNvSpPr txBox="1"/>
          <p:nvPr/>
        </p:nvSpPr>
        <p:spPr>
          <a:xfrm>
            <a:off x="6898647" y="8517091"/>
            <a:ext cx="3952077" cy="7044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900"/>
            </a:lvl1pPr>
          </a:lstStyle>
          <a:p>
            <a:pPr/>
            <a:r>
              <a:t>But how would Octavian place his rule on enduring foundations?</a:t>
            </a:r>
          </a:p>
        </p:txBody>
      </p:sp>
      <p:sp>
        <p:nvSpPr>
          <p:cNvPr id="207" name="His defeat of his rival Mark Antony…"/>
          <p:cNvSpPr txBox="1"/>
          <p:nvPr/>
        </p:nvSpPr>
        <p:spPr>
          <a:xfrm>
            <a:off x="6246583" y="5931974"/>
            <a:ext cx="4626434" cy="7044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Octavian’s defeat of his rival Mark Antony</a:t>
            </a:r>
          </a:p>
          <a:p>
            <a:pPr>
              <a:defRPr i="1" sz="1900"/>
            </a:pPr>
            <a:r>
              <a:t>left him in control of all Roman armies.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1" name="Roman_gov_12L.psd" descr="Roman_gov_12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Line"/>
          <p:cNvSpPr/>
          <p:nvPr/>
        </p:nvSpPr>
        <p:spPr>
          <a:xfrm>
            <a:off x="4830326" y="3244973"/>
            <a:ext cx="642977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3" name="Line"/>
          <p:cNvSpPr/>
          <p:nvPr/>
        </p:nvSpPr>
        <p:spPr>
          <a:xfrm>
            <a:off x="7790127" y="2629892"/>
            <a:ext cx="1" cy="99609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4" name="Line"/>
          <p:cNvSpPr/>
          <p:nvPr/>
        </p:nvSpPr>
        <p:spPr>
          <a:xfrm flipV="1">
            <a:off x="4500540" y="5558961"/>
            <a:ext cx="1543482" cy="1294789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5" name="Line"/>
          <p:cNvSpPr/>
          <p:nvPr/>
        </p:nvSpPr>
        <p:spPr>
          <a:xfrm>
            <a:off x="3729952" y="1228491"/>
            <a:ext cx="1035790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6" name="Line"/>
          <p:cNvSpPr/>
          <p:nvPr/>
        </p:nvSpPr>
        <p:spPr>
          <a:xfrm flipH="1" flipV="1">
            <a:off x="9595775" y="2380489"/>
            <a:ext cx="759852" cy="2025519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7" name="Line"/>
          <p:cNvSpPr/>
          <p:nvPr/>
        </p:nvSpPr>
        <p:spPr>
          <a:xfrm flipH="1" flipV="1">
            <a:off x="3887589" y="7669025"/>
            <a:ext cx="312077" cy="780830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8" name="In 27 BCE Octavian took the name Augustus - “Revered one”."/>
          <p:cNvSpPr txBox="1"/>
          <p:nvPr/>
        </p:nvSpPr>
        <p:spPr>
          <a:xfrm>
            <a:off x="2083986" y="591320"/>
            <a:ext cx="2098870" cy="12886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900"/>
            </a:lvl1pPr>
          </a:lstStyle>
          <a:p>
            <a:pPr/>
            <a:r>
              <a:t>In 27 BCE Octavian took the name Augustus - “Revered one”.</a:t>
            </a:r>
          </a:p>
        </p:txBody>
      </p:sp>
      <p:sp>
        <p:nvSpPr>
          <p:cNvPr id="219" name="Line"/>
          <p:cNvSpPr/>
          <p:nvPr/>
        </p:nvSpPr>
        <p:spPr>
          <a:xfrm>
            <a:off x="4701398" y="3613282"/>
            <a:ext cx="3095590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0" name="He respected the senate and the old magistracies, but restricted their powers."/>
          <p:cNvSpPr txBox="1"/>
          <p:nvPr/>
        </p:nvSpPr>
        <p:spPr>
          <a:xfrm>
            <a:off x="2628075" y="2602876"/>
            <a:ext cx="2297175" cy="15807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900"/>
            </a:lvl1pPr>
          </a:lstStyle>
          <a:p>
            <a:pPr/>
            <a:r>
              <a:t>He respected the senate and the old magistracies, but restricted their powers. </a:t>
            </a:r>
          </a:p>
        </p:txBody>
      </p:sp>
      <p:sp>
        <p:nvSpPr>
          <p:cNvPr id="221" name="Line"/>
          <p:cNvSpPr/>
          <p:nvPr/>
        </p:nvSpPr>
        <p:spPr>
          <a:xfrm flipH="1" flipV="1">
            <a:off x="6689989" y="5480439"/>
            <a:ext cx="1700874" cy="158712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2" name="He allocated half the provinces to the senate, but kept all the provinces with armies in them under his own control."/>
          <p:cNvSpPr txBox="1"/>
          <p:nvPr/>
        </p:nvSpPr>
        <p:spPr>
          <a:xfrm>
            <a:off x="4296757" y="4599224"/>
            <a:ext cx="4411286" cy="9965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900"/>
            </a:lvl1pPr>
          </a:lstStyle>
          <a:p>
            <a:pPr/>
            <a:r>
              <a:t>He left half the provinces under the control of the senate, but kept control of those with armies stationed in them.</a:t>
            </a:r>
          </a:p>
        </p:txBody>
      </p:sp>
      <p:sp>
        <p:nvSpPr>
          <p:cNvPr id="223" name="Line"/>
          <p:cNvSpPr/>
          <p:nvPr/>
        </p:nvSpPr>
        <p:spPr>
          <a:xfrm flipV="1">
            <a:off x="4539127" y="8228265"/>
            <a:ext cx="773244" cy="22589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4" name="He appointed men loyal to…"/>
          <p:cNvSpPr txBox="1"/>
          <p:nvPr/>
        </p:nvSpPr>
        <p:spPr>
          <a:xfrm>
            <a:off x="2219526" y="8371124"/>
            <a:ext cx="3648203" cy="9965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He appointed men loyal to</a:t>
            </a:r>
          </a:p>
          <a:p>
            <a:pPr>
              <a:defRPr i="1" sz="1900"/>
            </a:pPr>
            <a:r>
              <a:t>himself to run the provinces and</a:t>
            </a:r>
          </a:p>
          <a:p>
            <a:pPr>
              <a:defRPr i="1" sz="1900"/>
            </a:pPr>
            <a:r>
              <a:t>armies under his control.</a:t>
            </a:r>
          </a:p>
        </p:txBody>
      </p:sp>
      <p:sp>
        <p:nvSpPr>
          <p:cNvPr id="225" name="He created the Praetorian Guard, to protect him and help control the Roman mob."/>
          <p:cNvSpPr txBox="1"/>
          <p:nvPr/>
        </p:nvSpPr>
        <p:spPr>
          <a:xfrm>
            <a:off x="9370524" y="4259994"/>
            <a:ext cx="1534646" cy="24570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900"/>
            </a:lvl1pPr>
          </a:lstStyle>
          <a:p>
            <a:pPr/>
            <a:r>
              <a:t>He created the Praetorian Guard, to protect him and help control the Roman mob.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Roman_gov_13L.psd" descr="Roman_gov_13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In 27 BCE Octavian took the name Augustus, “revered one”."/>
          <p:cNvSpPr txBox="1"/>
          <p:nvPr/>
        </p:nvSpPr>
        <p:spPr>
          <a:xfrm>
            <a:off x="1997738" y="672244"/>
            <a:ext cx="2428938" cy="7044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900"/>
            </a:lvl1pPr>
          </a:lstStyle>
          <a:p>
            <a:pPr/>
            <a:r>
              <a:t>Augustus was the first Roman emperor.</a:t>
            </a:r>
          </a:p>
        </p:txBody>
      </p:sp>
      <p:sp>
        <p:nvSpPr>
          <p:cNvPr id="231" name="Line"/>
          <p:cNvSpPr/>
          <p:nvPr/>
        </p:nvSpPr>
        <p:spPr>
          <a:xfrm flipV="1">
            <a:off x="3023217" y="3092463"/>
            <a:ext cx="675968" cy="1277007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2" name="Line"/>
          <p:cNvSpPr/>
          <p:nvPr/>
        </p:nvSpPr>
        <p:spPr>
          <a:xfrm flipH="1" flipV="1">
            <a:off x="7339955" y="2625961"/>
            <a:ext cx="303395" cy="720907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3" name="Line"/>
          <p:cNvSpPr/>
          <p:nvPr/>
        </p:nvSpPr>
        <p:spPr>
          <a:xfrm flipH="1">
            <a:off x="6775556" y="3218383"/>
            <a:ext cx="444092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4" name="Line"/>
          <p:cNvSpPr/>
          <p:nvPr/>
        </p:nvSpPr>
        <p:spPr>
          <a:xfrm flipH="1" flipV="1">
            <a:off x="4013067" y="5583119"/>
            <a:ext cx="1397134" cy="231628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5" name="Line"/>
          <p:cNvSpPr/>
          <p:nvPr/>
        </p:nvSpPr>
        <p:spPr>
          <a:xfrm flipH="1" flipV="1">
            <a:off x="2820592" y="5407323"/>
            <a:ext cx="370352" cy="1434307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6" name="He appointed officials…"/>
          <p:cNvSpPr txBox="1"/>
          <p:nvPr/>
        </p:nvSpPr>
        <p:spPr>
          <a:xfrm>
            <a:off x="1991249" y="4240944"/>
            <a:ext cx="2739904" cy="18728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900"/>
            </a:lvl1pPr>
          </a:lstStyle>
          <a:p>
            <a:pPr/>
            <a:r>
              <a:t>The emperors appointed their own officials to help them govern. Some worked in Rome, others in the provinces. </a:t>
            </a:r>
          </a:p>
        </p:txBody>
      </p:sp>
      <p:sp>
        <p:nvSpPr>
          <p:cNvPr id="237" name="Senators continued to hold the old magistracies, but these now served as stepping stones to high posts in the emperor’s service."/>
          <p:cNvSpPr txBox="1"/>
          <p:nvPr/>
        </p:nvSpPr>
        <p:spPr>
          <a:xfrm>
            <a:off x="6921233" y="3138588"/>
            <a:ext cx="2297175" cy="21649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900"/>
            </a:lvl1pPr>
          </a:lstStyle>
          <a:p>
            <a:pPr/>
            <a:r>
              <a:t>Senators continued to hold the old magistracies, but these now served as stepping stones to high posts in the emperor’s service.</a:t>
            </a:r>
          </a:p>
        </p:txBody>
      </p:sp>
      <p:sp>
        <p:nvSpPr>
          <p:cNvPr id="238" name="Line"/>
          <p:cNvSpPr/>
          <p:nvPr/>
        </p:nvSpPr>
        <p:spPr>
          <a:xfrm>
            <a:off x="6621425" y="5198686"/>
            <a:ext cx="2896791" cy="2545942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9" name="Line"/>
          <p:cNvSpPr/>
          <p:nvPr/>
        </p:nvSpPr>
        <p:spPr>
          <a:xfrm flipV="1">
            <a:off x="5260301" y="7871575"/>
            <a:ext cx="4194151" cy="707248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0" name="Line"/>
          <p:cNvSpPr/>
          <p:nvPr/>
        </p:nvSpPr>
        <p:spPr>
          <a:xfrm flipV="1">
            <a:off x="8231877" y="7871286"/>
            <a:ext cx="1302677" cy="70782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1" name="Local affairs were handled by the city councils and their officials."/>
          <p:cNvSpPr txBox="1"/>
          <p:nvPr/>
        </p:nvSpPr>
        <p:spPr>
          <a:xfrm>
            <a:off x="9296594" y="7250589"/>
            <a:ext cx="1896079" cy="15807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900"/>
            </a:lvl1pPr>
          </a:lstStyle>
          <a:p>
            <a:pPr/>
            <a:r>
              <a:t>Local affairs were handled by the city councils and their officials.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2" name="Roman_gov_2L.psd" descr="Roman_gov_2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he kings were advised by a council of the…"/>
          <p:cNvSpPr txBox="1"/>
          <p:nvPr/>
        </p:nvSpPr>
        <p:spPr>
          <a:xfrm>
            <a:off x="3860151" y="4378528"/>
            <a:ext cx="5458436" cy="996544"/>
          </a:xfrm>
          <a:prstGeom prst="rect">
            <a:avLst/>
          </a:prstGeom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The kings were advised by a council of the </a:t>
            </a:r>
          </a:p>
          <a:p>
            <a:pPr>
              <a:defRPr i="1" sz="1900"/>
            </a:pPr>
            <a:r>
              <a:t>leading members of the community - the Senate.</a:t>
            </a:r>
          </a:p>
          <a:p>
            <a:pPr>
              <a:defRPr i="1" sz="1900"/>
            </a:pPr>
            <a:r>
              <a:t>They were all Patricians.</a:t>
            </a:r>
          </a:p>
        </p:txBody>
      </p:sp>
      <p:sp>
        <p:nvSpPr>
          <p:cNvPr id="134" name="Line"/>
          <p:cNvSpPr/>
          <p:nvPr/>
        </p:nvSpPr>
        <p:spPr>
          <a:xfrm flipV="1">
            <a:off x="6143598" y="3520823"/>
            <a:ext cx="2203821" cy="87007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8" name="Roman_gov_3L.psd" descr="Roman_gov_3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Line"/>
          <p:cNvSpPr/>
          <p:nvPr/>
        </p:nvSpPr>
        <p:spPr>
          <a:xfrm flipV="1">
            <a:off x="3959918" y="4719914"/>
            <a:ext cx="912874" cy="776158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0" name="Line"/>
          <p:cNvSpPr/>
          <p:nvPr/>
        </p:nvSpPr>
        <p:spPr>
          <a:xfrm flipH="1" flipV="1">
            <a:off x="5188778" y="4729646"/>
            <a:ext cx="756693" cy="756694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1" name="All Roman men, whether Patricians or Plebeians, served as…"/>
          <p:cNvSpPr txBox="1"/>
          <p:nvPr/>
        </p:nvSpPr>
        <p:spPr>
          <a:xfrm>
            <a:off x="3228682" y="3953078"/>
            <a:ext cx="6584100" cy="9965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All Roman men, whether Patricians or Plebeians, served as </a:t>
            </a:r>
          </a:p>
          <a:p>
            <a:pPr>
              <a:defRPr i="1" sz="1900"/>
            </a:pPr>
            <a:r>
              <a:t>soldiers in the Roman army. They were also members of</a:t>
            </a:r>
          </a:p>
          <a:p>
            <a:pPr>
              <a:defRPr i="1" sz="1900"/>
            </a:pPr>
            <a:r>
              <a:t>various assemblies, which voted on important matters.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Roman_gov_4L.psd" descr="Roman_gov_4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When the last king was expelled from Rome,…"/>
          <p:cNvSpPr txBox="1"/>
          <p:nvPr/>
        </p:nvSpPr>
        <p:spPr>
          <a:xfrm>
            <a:off x="4131316" y="1762328"/>
            <a:ext cx="4970768" cy="9965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When the last king was expelled from Rome,</a:t>
            </a:r>
          </a:p>
          <a:p>
            <a:pPr>
              <a:defRPr i="1" sz="1900"/>
            </a:pPr>
            <a:r>
              <a:t>his place as head of state was taken by </a:t>
            </a:r>
          </a:p>
          <a:p>
            <a:pPr>
              <a:defRPr i="1" sz="1900"/>
            </a:pPr>
            <a:r>
              <a:t>two elected magistrates, called consuls.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0" name="Roman_gov_5L.psd" descr="Roman_gov_5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Over time, as Rome became more powerful and wealthy,…"/>
          <p:cNvSpPr txBox="1"/>
          <p:nvPr/>
        </p:nvSpPr>
        <p:spPr>
          <a:xfrm>
            <a:off x="3667048" y="3921328"/>
            <a:ext cx="6280304" cy="9965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Over time, as Rome became more powerful and wealthy,</a:t>
            </a:r>
          </a:p>
          <a:p>
            <a:pPr>
              <a:defRPr i="1" sz="1900"/>
            </a:pPr>
            <a:r>
              <a:t>more magistrates were needed to handle </a:t>
            </a:r>
          </a:p>
          <a:p>
            <a:pPr>
              <a:defRPr i="1" sz="1900"/>
            </a:pPr>
            <a:r>
              <a:t>the growing complexity of government.</a:t>
            </a:r>
          </a:p>
        </p:txBody>
      </p:sp>
      <p:sp>
        <p:nvSpPr>
          <p:cNvPr id="152" name="Line"/>
          <p:cNvSpPr/>
          <p:nvPr/>
        </p:nvSpPr>
        <p:spPr>
          <a:xfrm flipV="1">
            <a:off x="5096933" y="2654299"/>
            <a:ext cx="676277" cy="1270002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6" name="Roman_gov_6L.psd" descr="Roman_gov_6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A struggle between the Patricians and Plebeians…"/>
          <p:cNvSpPr txBox="1"/>
          <p:nvPr/>
        </p:nvSpPr>
        <p:spPr>
          <a:xfrm>
            <a:off x="5380182" y="7826578"/>
            <a:ext cx="5530065" cy="12886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i="1" sz="1900"/>
            </a:pPr>
            <a:r>
              <a:t>A struggle between the Patricians and Plebeians </a:t>
            </a:r>
          </a:p>
          <a:p>
            <a:pPr algn="l">
              <a:defRPr i="1" sz="1900"/>
            </a:pPr>
            <a:r>
              <a:t>led to the Plebeians getting their own assembly. </a:t>
            </a:r>
          </a:p>
          <a:p>
            <a:pPr algn="l">
              <a:defRPr i="1" sz="1900"/>
            </a:pPr>
            <a:r>
              <a:t>This assembly elected officers called tribunes, to protect the Plebeians’ interests.</a:t>
            </a:r>
          </a:p>
        </p:txBody>
      </p:sp>
      <p:sp>
        <p:nvSpPr>
          <p:cNvPr id="158" name="Line"/>
          <p:cNvSpPr/>
          <p:nvPr/>
        </p:nvSpPr>
        <p:spPr>
          <a:xfrm flipV="1">
            <a:off x="9362281" y="4409880"/>
            <a:ext cx="962800" cy="338701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9" name="Line"/>
          <p:cNvSpPr/>
          <p:nvPr/>
        </p:nvSpPr>
        <p:spPr>
          <a:xfrm flipH="1">
            <a:off x="6850289" y="6913944"/>
            <a:ext cx="891952" cy="891954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3" name="Roman_gov_7L.psd" descr="Roman_gov_7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Plebeians then won the right to be elected for…"/>
          <p:cNvSpPr txBox="1"/>
          <p:nvPr/>
        </p:nvSpPr>
        <p:spPr>
          <a:xfrm>
            <a:off x="3030964" y="4442028"/>
            <a:ext cx="5029405" cy="7044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/>
            </a:pPr>
            <a:r>
              <a:t>Plebeians then won the right to be elected to</a:t>
            </a:r>
          </a:p>
          <a:p>
            <a:pPr>
              <a:defRPr i="1" sz="1900"/>
            </a:pPr>
            <a:r>
              <a:t>public office and sit in the senate.</a:t>
            </a:r>
          </a:p>
        </p:txBody>
      </p:sp>
      <p:sp>
        <p:nvSpPr>
          <p:cNvPr id="165" name="Line"/>
          <p:cNvSpPr/>
          <p:nvPr/>
        </p:nvSpPr>
        <p:spPr>
          <a:xfrm flipV="1">
            <a:off x="4718784" y="2720084"/>
            <a:ext cx="867696" cy="1699518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6" name="Line"/>
          <p:cNvSpPr/>
          <p:nvPr/>
        </p:nvSpPr>
        <p:spPr>
          <a:xfrm flipV="1">
            <a:off x="7040399" y="2701447"/>
            <a:ext cx="928680" cy="1736792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0" name="Roman_gov_8L.psd" descr="Roman_gov_8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Roman armies now operated throughout…"/>
          <p:cNvSpPr txBox="1"/>
          <p:nvPr/>
        </p:nvSpPr>
        <p:spPr>
          <a:xfrm>
            <a:off x="2161560" y="8038244"/>
            <a:ext cx="4640428" cy="7044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i="1" sz="1900"/>
            </a:pPr>
            <a:r>
              <a:t>Roman armies now operated throughout</a:t>
            </a:r>
          </a:p>
          <a:p>
            <a:pPr algn="l">
              <a:defRPr i="1" sz="1900"/>
            </a:pPr>
            <a:r>
              <a:t>the Italian Peninsula, often far from Rome.</a:t>
            </a:r>
          </a:p>
        </p:txBody>
      </p:sp>
      <p:sp>
        <p:nvSpPr>
          <p:cNvPr id="172" name="Line"/>
          <p:cNvSpPr/>
          <p:nvPr/>
        </p:nvSpPr>
        <p:spPr>
          <a:xfrm flipV="1">
            <a:off x="2933700" y="3825015"/>
            <a:ext cx="1" cy="420652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3" name="Line"/>
          <p:cNvSpPr/>
          <p:nvPr/>
        </p:nvSpPr>
        <p:spPr>
          <a:xfrm>
            <a:off x="7349066" y="6519333"/>
            <a:ext cx="1016001" cy="101600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4" name="Most of Italy had come under Roman…"/>
          <p:cNvSpPr txBox="1"/>
          <p:nvPr/>
        </p:nvSpPr>
        <p:spPr>
          <a:xfrm>
            <a:off x="6584627" y="6816928"/>
            <a:ext cx="4729469" cy="12886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i="1" sz="1900"/>
            </a:pPr>
            <a:r>
              <a:t>Most of Italy had come under Roman </a:t>
            </a:r>
          </a:p>
          <a:p>
            <a:pPr algn="l">
              <a:defRPr i="1" sz="1900"/>
            </a:pPr>
            <a:r>
              <a:t>control by 270 BCE. The cities were </a:t>
            </a:r>
          </a:p>
          <a:p>
            <a:pPr algn="l">
              <a:defRPr i="1" sz="1900"/>
            </a:pPr>
            <a:r>
              <a:t>allowed to run their own affairs so long as </a:t>
            </a:r>
          </a:p>
          <a:p>
            <a:pPr algn="l">
              <a:defRPr i="1" sz="1900"/>
            </a:pPr>
            <a:r>
              <a:t>they remained loyal allies of Rome.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8" name="Roman_gov_9L.psd" descr="Roman_gov_9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he senate now became much…"/>
          <p:cNvSpPr txBox="1"/>
          <p:nvPr/>
        </p:nvSpPr>
        <p:spPr>
          <a:xfrm>
            <a:off x="7108815" y="6450557"/>
            <a:ext cx="3837886" cy="15807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i="1" sz="1900"/>
            </a:pPr>
            <a:r>
              <a:t>The senate now became much </a:t>
            </a:r>
          </a:p>
          <a:p>
            <a:pPr algn="l">
              <a:defRPr i="1" sz="1900"/>
            </a:pPr>
            <a:r>
              <a:t>more important, as it supervised </a:t>
            </a:r>
          </a:p>
          <a:p>
            <a:pPr algn="l">
              <a:defRPr i="1" sz="1900"/>
            </a:pPr>
            <a:r>
              <a:t>the proconsuls and propraetors</a:t>
            </a:r>
          </a:p>
          <a:p>
            <a:pPr algn="l">
              <a:defRPr i="1" sz="1900"/>
            </a:pPr>
            <a:r>
              <a:t>and took responsibility for Rome’s foreign policy.</a:t>
            </a:r>
          </a:p>
        </p:txBody>
      </p:sp>
      <p:sp>
        <p:nvSpPr>
          <p:cNvPr id="180" name="Line"/>
          <p:cNvSpPr/>
          <p:nvPr/>
        </p:nvSpPr>
        <p:spPr>
          <a:xfrm flipV="1">
            <a:off x="9177866" y="1949300"/>
            <a:ext cx="2" cy="4461954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1" name="Line"/>
          <p:cNvSpPr/>
          <p:nvPr/>
        </p:nvSpPr>
        <p:spPr>
          <a:xfrm flipH="1" flipV="1">
            <a:off x="8439510" y="1510130"/>
            <a:ext cx="750741" cy="432970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2" name="Line"/>
          <p:cNvSpPr/>
          <p:nvPr/>
        </p:nvSpPr>
        <p:spPr>
          <a:xfrm flipH="1" flipV="1">
            <a:off x="2882800" y="6213495"/>
            <a:ext cx="174693" cy="653899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3" name="As Roman power expanded overseas, new provinces were placed under the control of ex-consuls (where large armies were needed) and ex-praetors."/>
          <p:cNvSpPr txBox="1"/>
          <p:nvPr/>
        </p:nvSpPr>
        <p:spPr>
          <a:xfrm>
            <a:off x="2273874" y="4619828"/>
            <a:ext cx="3593281" cy="15807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900"/>
            </a:lvl1pPr>
          </a:lstStyle>
          <a:p>
            <a:pPr/>
            <a:r>
              <a:t>As Roman power expanded overseas, new provinces were placed under the control of ex-consuls (where large armies were needed) and ex-praetors.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