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9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2"/>
            <a:ext cx="12401550" cy="82677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4"/>
            <a:ext cx="9429750" cy="628650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ersianWar_500BCE.jpg" descr="PersianWar_50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0" name="This map of Greece and the Aegean…"/>
          <p:cNvSpPr txBox="1"/>
          <p:nvPr/>
        </p:nvSpPr>
        <p:spPr>
          <a:xfrm>
            <a:off x="713318" y="1508130"/>
            <a:ext cx="4368929" cy="1261111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This map of Greece and the Aegean Sea shows the leading Greek city states….</a:t>
            </a:r>
          </a:p>
        </p:txBody>
      </p:sp>
      <p:sp>
        <p:nvSpPr>
          <p:cNvPr id="121" name="… and the Persian Empire"/>
          <p:cNvSpPr txBox="1"/>
          <p:nvPr/>
        </p:nvSpPr>
        <p:spPr>
          <a:xfrm>
            <a:off x="8317706" y="3437677"/>
            <a:ext cx="4101640" cy="880111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… and the western parts of the huge Persian Empire.</a:t>
            </a:r>
          </a:p>
        </p:txBody>
      </p:sp>
      <p:sp>
        <p:nvSpPr>
          <p:cNvPr id="122" name="By this date, most of southern Greece…"/>
          <p:cNvSpPr txBox="1"/>
          <p:nvPr/>
        </p:nvSpPr>
        <p:spPr>
          <a:xfrm>
            <a:off x="606200" y="8195733"/>
            <a:ext cx="5340798" cy="863601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By this date, most of southern Greece</a:t>
            </a:r>
          </a:p>
          <a:p>
            <a:pPr/>
            <a:r>
              <a:t>is under the leadership of Sparta.</a:t>
            </a:r>
          </a:p>
        </p:txBody>
      </p:sp>
      <p:sp>
        <p:nvSpPr>
          <p:cNvPr id="123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500 BCE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ersianWar_480BCE_5.jpg" descr="PersianWar_480BCE_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65" name="The Persian army then withdraws northwards,…"/>
          <p:cNvSpPr txBox="1"/>
          <p:nvPr/>
        </p:nvSpPr>
        <p:spPr>
          <a:xfrm>
            <a:off x="2390207" y="2030093"/>
            <a:ext cx="6255386" cy="511811"/>
          </a:xfrm>
          <a:prstGeom prst="rect">
            <a:avLst/>
          </a:prstGeom>
          <a:solidFill>
            <a:srgbClr val="FFFFFF"/>
          </a:solidFill>
          <a:ln w="381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Persian army withdraws northwards,…</a:t>
            </a:r>
          </a:p>
        </p:txBody>
      </p:sp>
      <p:sp>
        <p:nvSpPr>
          <p:cNvPr id="166" name="Line"/>
          <p:cNvSpPr/>
          <p:nvPr/>
        </p:nvSpPr>
        <p:spPr>
          <a:xfrm flipV="1">
            <a:off x="4222129" y="2506660"/>
            <a:ext cx="2" cy="318963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7" name="Line"/>
          <p:cNvSpPr/>
          <p:nvPr/>
        </p:nvSpPr>
        <p:spPr>
          <a:xfrm flipH="1" flipV="1">
            <a:off x="5282362" y="3389424"/>
            <a:ext cx="1586032" cy="4554478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8" name="…and the Persian king, Xerxes, marches home…"/>
          <p:cNvSpPr txBox="1"/>
          <p:nvPr/>
        </p:nvSpPr>
        <p:spPr>
          <a:xfrm>
            <a:off x="4142440" y="7810944"/>
            <a:ext cx="8103553" cy="1273811"/>
          </a:xfrm>
          <a:prstGeom prst="rect">
            <a:avLst/>
          </a:prstGeom>
          <a:solidFill>
            <a:srgbClr val="FFFFFF"/>
          </a:solidFill>
          <a:ln w="381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…and the Persian king, Xerxes, heads for home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with much of the Persian army. He leaves the remaining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troops in Greece under one of his commanders. </a:t>
            </a:r>
          </a:p>
        </p:txBody>
      </p:sp>
      <p:sp>
        <p:nvSpPr>
          <p:cNvPr id="169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480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ersianWar_479BCE_1.jpg" descr="PersianWar_479BCE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2" name="Line"/>
          <p:cNvSpPr/>
          <p:nvPr/>
        </p:nvSpPr>
        <p:spPr>
          <a:xfrm flipH="1" flipV="1">
            <a:off x="3431637" y="2201529"/>
            <a:ext cx="661345" cy="408115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3" name="The next year the Greeks soundly defeat the…"/>
          <p:cNvSpPr txBox="1"/>
          <p:nvPr/>
        </p:nvSpPr>
        <p:spPr>
          <a:xfrm>
            <a:off x="826419" y="1535215"/>
            <a:ext cx="7091046" cy="892811"/>
          </a:xfrm>
          <a:prstGeom prst="rect">
            <a:avLst/>
          </a:prstGeom>
          <a:solidFill>
            <a:srgbClr val="FFFFFF"/>
          </a:solidFill>
          <a:ln w="381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next year the Greeks soundly defeat the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Persian army in Greece at the Battle of Plataea…</a:t>
            </a:r>
          </a:p>
        </p:txBody>
      </p:sp>
      <p:sp>
        <p:nvSpPr>
          <p:cNvPr id="174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479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ersianWar_479BCE_2.jpg" descr="PersianWar_479BCE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77" name="Line"/>
          <p:cNvSpPr/>
          <p:nvPr/>
        </p:nvSpPr>
        <p:spPr>
          <a:xfrm flipH="1" flipV="1">
            <a:off x="4315014" y="2361470"/>
            <a:ext cx="2837213" cy="3983389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8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479 BCE</a:t>
            </a:r>
          </a:p>
        </p:txBody>
      </p:sp>
      <p:sp>
        <p:nvSpPr>
          <p:cNvPr id="179" name="The next year the Greeks soundly defeat the…"/>
          <p:cNvSpPr txBox="1"/>
          <p:nvPr/>
        </p:nvSpPr>
        <p:spPr>
          <a:xfrm>
            <a:off x="826420" y="1528865"/>
            <a:ext cx="6551613" cy="905511"/>
          </a:xfrm>
          <a:prstGeom prst="rect">
            <a:avLst/>
          </a:prstGeom>
          <a:solidFill>
            <a:srgbClr val="FFFFFF"/>
          </a:solidFill>
          <a:ln w="508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…and at the Battle of Mycale the Greek fleet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destroys what remains of the Persian fleet.</a:t>
            </a:r>
          </a:p>
        </p:txBody>
      </p:sp>
      <p:sp>
        <p:nvSpPr>
          <p:cNvPr id="180" name="Line"/>
          <p:cNvSpPr/>
          <p:nvPr/>
        </p:nvSpPr>
        <p:spPr>
          <a:xfrm>
            <a:off x="7323583" y="6133388"/>
            <a:ext cx="1073945" cy="1993720"/>
          </a:xfrm>
          <a:prstGeom prst="line">
            <a:avLst/>
          </a:prstGeom>
          <a:ln w="25400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81" name="The Persian forces withdraw from…"/>
          <p:cNvSpPr txBox="1"/>
          <p:nvPr/>
        </p:nvSpPr>
        <p:spPr>
          <a:xfrm>
            <a:off x="5944269" y="7969249"/>
            <a:ext cx="5688262" cy="1257301"/>
          </a:xfrm>
          <a:prstGeom prst="rect">
            <a:avLst/>
          </a:prstGeom>
          <a:solidFill>
            <a:srgbClr val="FFFFFF"/>
          </a:solidFill>
          <a:ln w="508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Persian forces withdraw from</a:t>
            </a:r>
          </a:p>
          <a:p>
            <a:pPr/>
            <a:r>
              <a:t>western Asia Minor, and the Greek cities</a:t>
            </a:r>
          </a:p>
          <a:p>
            <a:pPr/>
            <a:r>
              <a:t>there regain their independence.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ersianWar_478BCE.jpg" descr="PersianWar_478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5891" y="0"/>
            <a:ext cx="12041484" cy="9753601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84" name="…and the Athenians, fearing that the Persians will try again to attack Greece, form a league with other city-states who feel the same way. Modern Scholars call this the Delian League."/>
          <p:cNvSpPr txBox="1"/>
          <p:nvPr/>
        </p:nvSpPr>
        <p:spPr>
          <a:xfrm>
            <a:off x="4306954" y="1899280"/>
            <a:ext cx="4752596" cy="1654811"/>
          </a:xfrm>
          <a:prstGeom prst="rect">
            <a:avLst/>
          </a:prstGeom>
          <a:solidFill>
            <a:srgbClr val="FFFFFF"/>
          </a:solidFill>
          <a:ln w="381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The Athenians organize an alliance (the Delian League) with other city-states to defend against future Persian attack.</a:t>
            </a:r>
          </a:p>
        </p:txBody>
      </p:sp>
      <p:sp>
        <p:nvSpPr>
          <p:cNvPr id="185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478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ersianWar_499BCE_1.jpg" descr="PersianWar_499BCE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26" name="The Persian Wars"/>
          <p:cNvSpPr txBox="1"/>
          <p:nvPr>
            <p:ph type="ctrTitle"/>
          </p:nvPr>
        </p:nvSpPr>
        <p:spPr>
          <a:xfrm>
            <a:off x="2794620" y="797966"/>
            <a:ext cx="7415560" cy="581575"/>
          </a:xfrm>
          <a:prstGeom prst="rect">
            <a:avLst/>
          </a:prstGeom>
        </p:spPr>
        <p:txBody>
          <a:bodyPr/>
          <a:lstStyle>
            <a:lvl1pPr defTabSz="309624">
              <a:defRPr sz="3000"/>
            </a:lvl1pPr>
          </a:lstStyle>
          <a:p>
            <a:pPr/>
            <a:r>
              <a:t>The Persian Wars</a:t>
            </a:r>
          </a:p>
        </p:txBody>
      </p:sp>
      <p:sp>
        <p:nvSpPr>
          <p:cNvPr id="127" name="In 499 BCE, the Greek cities within…"/>
          <p:cNvSpPr txBox="1"/>
          <p:nvPr/>
        </p:nvSpPr>
        <p:spPr>
          <a:xfrm>
            <a:off x="6784085" y="4246664"/>
            <a:ext cx="4644708" cy="880111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In 499 BCE, the Greek cities in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Persian Empire revolt…</a:t>
            </a:r>
          </a:p>
        </p:txBody>
      </p:sp>
      <p:sp>
        <p:nvSpPr>
          <p:cNvPr id="128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499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ersianWar_499BCE_2.jpg" descr="PersianWar_499BCE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1" name="…and Athens sends an expedition to help them."/>
          <p:cNvSpPr txBox="1"/>
          <p:nvPr/>
        </p:nvSpPr>
        <p:spPr>
          <a:xfrm>
            <a:off x="3465017" y="2150743"/>
            <a:ext cx="6974206" cy="499111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5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/>
            <a:r>
              <a:t>…and Athens sends an expedition to help them.</a:t>
            </a:r>
          </a:p>
        </p:txBody>
      </p:sp>
      <p:sp>
        <p:nvSpPr>
          <p:cNvPr id="132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499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ersianWar_500BCE.jpg" descr="PersianWar_50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5" name="The Persians have defeated the rebels by…"/>
          <p:cNvSpPr txBox="1"/>
          <p:nvPr/>
        </p:nvSpPr>
        <p:spPr>
          <a:xfrm>
            <a:off x="3629130" y="1511509"/>
            <a:ext cx="6280151" cy="880111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Persians have defeated the rebels by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492 BCE, and then plot revenge on Athens.</a:t>
            </a:r>
          </a:p>
        </p:txBody>
      </p:sp>
      <p:sp>
        <p:nvSpPr>
          <p:cNvPr id="136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492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ersianWar_490BCE.jpg" descr="PersianWar_490B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39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490 BCE</a:t>
            </a:r>
          </a:p>
        </p:txBody>
      </p:sp>
      <p:sp>
        <p:nvSpPr>
          <p:cNvPr id="140" name="The Persians send an expedition…"/>
          <p:cNvSpPr txBox="1"/>
          <p:nvPr/>
        </p:nvSpPr>
        <p:spPr>
          <a:xfrm>
            <a:off x="5767418" y="7607509"/>
            <a:ext cx="5150803" cy="1261111"/>
          </a:xfrm>
          <a:prstGeom prst="rect">
            <a:avLst/>
          </a:prstGeom>
          <a:solidFill>
            <a:srgbClr val="FFFFFF"/>
          </a:solidFill>
          <a:ln w="254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Persians send an expedition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to attack Athens, but are defeated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at the battle of Marathon.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ersianWar_480BCE_1.jpg" descr="PersianWar_480BCE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3" name="In 480 BCE the Persians launch a…"/>
          <p:cNvSpPr txBox="1"/>
          <p:nvPr/>
        </p:nvSpPr>
        <p:spPr>
          <a:xfrm>
            <a:off x="7349032" y="3645518"/>
            <a:ext cx="5049616" cy="1654811"/>
          </a:xfrm>
          <a:prstGeom prst="rect">
            <a:avLst/>
          </a:prstGeom>
          <a:solidFill>
            <a:srgbClr val="FFFFFF"/>
          </a:solidFill>
          <a:ln w="381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Ten years later, the Persians try again. In 480 BCE they launch a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huge land and sea expedition to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conquer Greece.</a:t>
            </a:r>
          </a:p>
        </p:txBody>
      </p:sp>
      <p:sp>
        <p:nvSpPr>
          <p:cNvPr id="144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480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ersianWar_480BCE_2.jpg" descr="PersianWar_480BCE_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47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480 BCE</a:t>
            </a:r>
          </a:p>
        </p:txBody>
      </p:sp>
      <p:sp>
        <p:nvSpPr>
          <p:cNvPr id="148" name="The Greeks become aware of the threat to their independence coming their way…"/>
          <p:cNvSpPr txBox="1"/>
          <p:nvPr/>
        </p:nvSpPr>
        <p:spPr>
          <a:xfrm>
            <a:off x="656901" y="4955116"/>
            <a:ext cx="6186540" cy="876301"/>
          </a:xfrm>
          <a:prstGeom prst="rect">
            <a:avLst/>
          </a:prstGeom>
          <a:solidFill>
            <a:srgbClr val="FFFFFF"/>
          </a:solidFill>
          <a:ln w="381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The Greeks become aware of the threat to their independence…</a:t>
            </a:r>
          </a:p>
        </p:txBody>
      </p:sp>
      <p:sp>
        <p:nvSpPr>
          <p:cNvPr id="149" name="…and, choosing Sparta and Athens as their leaders, prepare for the Persian invasion."/>
          <p:cNvSpPr txBox="1"/>
          <p:nvPr/>
        </p:nvSpPr>
        <p:spPr>
          <a:xfrm>
            <a:off x="5186567" y="7283449"/>
            <a:ext cx="6186540" cy="876301"/>
          </a:xfrm>
          <a:prstGeom prst="rect">
            <a:avLst/>
          </a:prstGeom>
          <a:solidFill>
            <a:srgbClr val="FFFFFF"/>
          </a:solidFill>
          <a:ln w="38100">
            <a:solidFill>
              <a:srgbClr val="FF2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…and, choosing Sparta and Athens as their leaders, prepare for the Persian invasion.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ersianWar_480BCE_3.jpg" descr="PersianWar_480BCE_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52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480 BCE</a:t>
            </a:r>
          </a:p>
        </p:txBody>
      </p:sp>
      <p:sp>
        <p:nvSpPr>
          <p:cNvPr id="153" name="Line"/>
          <p:cNvSpPr/>
          <p:nvPr/>
        </p:nvSpPr>
        <p:spPr>
          <a:xfrm>
            <a:off x="4738538" y="5522762"/>
            <a:ext cx="1472955" cy="254037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4" name="At the Battle of Artemisium,…"/>
          <p:cNvSpPr txBox="1"/>
          <p:nvPr/>
        </p:nvSpPr>
        <p:spPr>
          <a:xfrm>
            <a:off x="4866709" y="8024493"/>
            <a:ext cx="4433888" cy="892811"/>
          </a:xfrm>
          <a:prstGeom prst="rect">
            <a:avLst/>
          </a:prstGeom>
          <a:solidFill>
            <a:srgbClr val="FFFFFF"/>
          </a:solidFill>
          <a:ln w="381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At the Battle of Artemisium,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Athenian navy is defeated.</a:t>
            </a:r>
          </a:p>
        </p:txBody>
      </p:sp>
      <p:sp>
        <p:nvSpPr>
          <p:cNvPr id="155" name="Line"/>
          <p:cNvSpPr/>
          <p:nvPr/>
        </p:nvSpPr>
        <p:spPr>
          <a:xfrm flipH="1" flipV="1">
            <a:off x="2313516" y="4514071"/>
            <a:ext cx="1357953" cy="105354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6" name="At the Battle of Thermopylae,…"/>
          <p:cNvSpPr txBox="1"/>
          <p:nvPr/>
        </p:nvSpPr>
        <p:spPr>
          <a:xfrm>
            <a:off x="675537" y="2919811"/>
            <a:ext cx="4633913" cy="1654811"/>
          </a:xfrm>
          <a:prstGeom prst="rect">
            <a:avLst/>
          </a:prstGeom>
          <a:solidFill>
            <a:srgbClr val="FFFFFF"/>
          </a:solidFill>
          <a:ln w="381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At the Battle of Thermopylae,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300 Spartans stand in the way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of the Persian army, and are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massacred.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ersianWar_480BCE_4.jpg" descr="PersianWar_480BCE_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1659" y="0"/>
            <a:ext cx="12041483" cy="9753600"/>
          </a:xfrm>
          <a:prstGeom prst="rect">
            <a:avLst/>
          </a:prstGeom>
          <a:ln w="38100">
            <a:solidFill>
              <a:srgbClr val="000000"/>
            </a:solidFill>
            <a:miter lim="400000"/>
          </a:ln>
        </p:spPr>
      </p:pic>
      <p:sp>
        <p:nvSpPr>
          <p:cNvPr id="159" name="The Persian army and navy…"/>
          <p:cNvSpPr txBox="1"/>
          <p:nvPr/>
        </p:nvSpPr>
        <p:spPr>
          <a:xfrm>
            <a:off x="1817422" y="4430394"/>
            <a:ext cx="4086861" cy="892811"/>
          </a:xfrm>
          <a:prstGeom prst="rect">
            <a:avLst/>
          </a:prstGeom>
          <a:solidFill>
            <a:srgbClr val="FFFFFF"/>
          </a:solidFill>
          <a:ln w="381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 Persian army and navy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then approach Athens…</a:t>
            </a:r>
          </a:p>
        </p:txBody>
      </p:sp>
      <p:sp>
        <p:nvSpPr>
          <p:cNvPr id="160" name="Line"/>
          <p:cNvSpPr/>
          <p:nvPr/>
        </p:nvSpPr>
        <p:spPr>
          <a:xfrm flipH="1" flipV="1">
            <a:off x="4562713" y="6868490"/>
            <a:ext cx="1215980" cy="14307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61" name="…but at the Battle of Salamis the Persian fleet…"/>
          <p:cNvSpPr txBox="1"/>
          <p:nvPr/>
        </p:nvSpPr>
        <p:spPr>
          <a:xfrm>
            <a:off x="4914160" y="8172659"/>
            <a:ext cx="6868161" cy="892811"/>
          </a:xfrm>
          <a:prstGeom prst="rect">
            <a:avLst/>
          </a:prstGeom>
          <a:solidFill>
            <a:srgbClr val="FFFFFF"/>
          </a:solidFill>
          <a:ln w="38100">
            <a:solidFill>
              <a:srgbClr val="EE230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…but at the Battle of Salamis the Persian fleet </a:t>
            </a:r>
          </a:p>
          <a:p>
            <a:pPr algn="l">
              <a:defRPr sz="2500">
                <a:latin typeface="+mj-lt"/>
                <a:ea typeface="+mj-ea"/>
                <a:cs typeface="+mj-cs"/>
                <a:sym typeface="Helvetica Neue"/>
              </a:defRPr>
            </a:pPr>
            <a:r>
              <a:t>is routed by the Athenian navy.</a:t>
            </a:r>
          </a:p>
        </p:txBody>
      </p:sp>
      <p:sp>
        <p:nvSpPr>
          <p:cNvPr id="162" name="550 BCE"/>
          <p:cNvSpPr/>
          <p:nvPr/>
        </p:nvSpPr>
        <p:spPr>
          <a:xfrm>
            <a:off x="4354536" y="151931"/>
            <a:ext cx="4634395" cy="124841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283920">
              <a:defRPr sz="37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The Persian Wars: </a:t>
            </a:r>
            <a:r>
              <a:rPr sz="3200"/>
              <a:t>480 BCE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